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298" r:id="rId5"/>
    <p:sldId id="306" r:id="rId6"/>
    <p:sldId id="283" r:id="rId7"/>
    <p:sldId id="295" r:id="rId8"/>
    <p:sldId id="308" r:id="rId9"/>
    <p:sldId id="284" r:id="rId10"/>
    <p:sldId id="307" r:id="rId11"/>
    <p:sldId id="293" r:id="rId12"/>
    <p:sldId id="309" r:id="rId13"/>
    <p:sldId id="299" r:id="rId14"/>
    <p:sldId id="301" r:id="rId15"/>
    <p:sldId id="304" r:id="rId16"/>
    <p:sldId id="302" r:id="rId17"/>
    <p:sldId id="300" r:id="rId18"/>
    <p:sldId id="303" r:id="rId19"/>
    <p:sldId id="305" r:id="rId20"/>
    <p:sldId id="2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712" autoAdjust="0"/>
  </p:normalViewPr>
  <p:slideViewPr>
    <p:cSldViewPr snapToGrid="0">
      <p:cViewPr varScale="1">
        <p:scale>
          <a:sx n="67" d="100"/>
          <a:sy n="67" d="100"/>
        </p:scale>
        <p:origin x="640" y="52"/>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Sales</a:t>
            </a:r>
            <a:r>
              <a:rPr lang="en-US" baseline="0" dirty="0"/>
              <a:t> vs PAT/Loss (removing insurance claims)</a:t>
            </a:r>
            <a:endParaRPr lang="en-MY"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234185580913775E-2"/>
          <c:y val="8.6275497560913184E-2"/>
          <c:w val="0.93576581441908624"/>
          <c:h val="0.79004540785045074"/>
        </c:manualLayout>
      </c:layout>
      <c:barChart>
        <c:barDir val="col"/>
        <c:grouping val="clustered"/>
        <c:varyColors val="0"/>
        <c:ser>
          <c:idx val="0"/>
          <c:order val="0"/>
          <c:tx>
            <c:strRef>
              <c:f>Sheet1!$B$1</c:f>
              <c:strCache>
                <c:ptCount val="1"/>
                <c:pt idx="0">
                  <c:v>Sales</c:v>
                </c:pt>
              </c:strCache>
            </c:strRef>
          </c:tx>
          <c:spPr>
            <a:solidFill>
              <a:schemeClr val="accent1"/>
            </a:solidFill>
            <a:ln>
              <a:noFill/>
            </a:ln>
            <a:effectLst/>
          </c:spPr>
          <c:invertIfNegative val="0"/>
          <c:cat>
            <c:strRef>
              <c:f>Sheet1!$A$2:$A$5</c:f>
              <c:strCache>
                <c:ptCount val="4"/>
                <c:pt idx="0">
                  <c:v>Q2 FY2020</c:v>
                </c:pt>
                <c:pt idx="1">
                  <c:v>Q1 FY2020</c:v>
                </c:pt>
                <c:pt idx="2">
                  <c:v>Q4 FY2019</c:v>
                </c:pt>
                <c:pt idx="3">
                  <c:v>Q3 FY2019</c:v>
                </c:pt>
              </c:strCache>
            </c:strRef>
          </c:cat>
          <c:val>
            <c:numRef>
              <c:f>Sheet1!$B$2:$B$5</c:f>
              <c:numCache>
                <c:formatCode>General</c:formatCode>
                <c:ptCount val="4"/>
                <c:pt idx="0">
                  <c:v>62.3</c:v>
                </c:pt>
                <c:pt idx="1">
                  <c:v>70.3</c:v>
                </c:pt>
                <c:pt idx="2">
                  <c:v>65</c:v>
                </c:pt>
                <c:pt idx="3">
                  <c:v>56.4</c:v>
                </c:pt>
              </c:numCache>
            </c:numRef>
          </c:val>
          <c:extLst>
            <c:ext xmlns:c16="http://schemas.microsoft.com/office/drawing/2014/chart" uri="{C3380CC4-5D6E-409C-BE32-E72D297353CC}">
              <c16:uniqueId val="{00000000-5E44-45F4-B06E-09845B4FB834}"/>
            </c:ext>
          </c:extLst>
        </c:ser>
        <c:ser>
          <c:idx val="1"/>
          <c:order val="1"/>
          <c:tx>
            <c:strRef>
              <c:f>Sheet1!$C$1</c:f>
              <c:strCache>
                <c:ptCount val="1"/>
                <c:pt idx="0">
                  <c:v>PAT/Loss</c:v>
                </c:pt>
              </c:strCache>
            </c:strRef>
          </c:tx>
          <c:spPr>
            <a:solidFill>
              <a:schemeClr val="accent2"/>
            </a:solidFill>
            <a:ln>
              <a:noFill/>
            </a:ln>
            <a:effectLst/>
          </c:spPr>
          <c:invertIfNegative val="0"/>
          <c:cat>
            <c:strRef>
              <c:f>Sheet1!$A$2:$A$5</c:f>
              <c:strCache>
                <c:ptCount val="4"/>
                <c:pt idx="0">
                  <c:v>Q2 FY2020</c:v>
                </c:pt>
                <c:pt idx="1">
                  <c:v>Q1 FY2020</c:v>
                </c:pt>
                <c:pt idx="2">
                  <c:v>Q4 FY2019</c:v>
                </c:pt>
                <c:pt idx="3">
                  <c:v>Q3 FY2019</c:v>
                </c:pt>
              </c:strCache>
            </c:strRef>
          </c:cat>
          <c:val>
            <c:numRef>
              <c:f>Sheet1!$C$2:$C$5</c:f>
              <c:numCache>
                <c:formatCode>General</c:formatCode>
                <c:ptCount val="4"/>
                <c:pt idx="0">
                  <c:v>-3.7</c:v>
                </c:pt>
                <c:pt idx="1">
                  <c:v>5.0999999999999996</c:v>
                </c:pt>
                <c:pt idx="2">
                  <c:v>4.5999999999999996</c:v>
                </c:pt>
                <c:pt idx="3">
                  <c:v>1.8</c:v>
                </c:pt>
              </c:numCache>
            </c:numRef>
          </c:val>
          <c:extLst>
            <c:ext xmlns:c16="http://schemas.microsoft.com/office/drawing/2014/chart" uri="{C3380CC4-5D6E-409C-BE32-E72D297353CC}">
              <c16:uniqueId val="{00000001-5E44-45F4-B06E-09845B4FB834}"/>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4"/>
                <c:pt idx="0">
                  <c:v>Q2 FY2020</c:v>
                </c:pt>
                <c:pt idx="1">
                  <c:v>Q1 FY2020</c:v>
                </c:pt>
                <c:pt idx="2">
                  <c:v>Q4 FY2019</c:v>
                </c:pt>
                <c:pt idx="3">
                  <c:v>Q3 FY2019</c:v>
                </c:pt>
              </c:strCache>
            </c:strRef>
          </c:cat>
          <c:val>
            <c:numRef>
              <c:f>Sheet1!$D$2:$D$5</c:f>
              <c:numCache>
                <c:formatCode>General</c:formatCode>
                <c:ptCount val="4"/>
              </c:numCache>
            </c:numRef>
          </c:val>
          <c:extLst>
            <c:ext xmlns:c16="http://schemas.microsoft.com/office/drawing/2014/chart" uri="{C3380CC4-5D6E-409C-BE32-E72D297353CC}">
              <c16:uniqueId val="{00000002-5E44-45F4-B06E-09845B4FB834}"/>
            </c:ext>
          </c:extLst>
        </c:ser>
        <c:dLbls>
          <c:showLegendKey val="0"/>
          <c:showVal val="0"/>
          <c:showCatName val="0"/>
          <c:showSerName val="0"/>
          <c:showPercent val="0"/>
          <c:showBubbleSize val="0"/>
        </c:dLbls>
        <c:gapWidth val="219"/>
        <c:overlap val="-27"/>
        <c:axId val="644841456"/>
        <c:axId val="644841784"/>
      </c:barChart>
      <c:catAx>
        <c:axId val="64484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4841784"/>
        <c:crosses val="autoZero"/>
        <c:auto val="1"/>
        <c:lblAlgn val="ctr"/>
        <c:lblOffset val="100"/>
        <c:noMultiLvlLbl val="0"/>
      </c:catAx>
      <c:valAx>
        <c:axId val="644841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4841456"/>
        <c:crosses val="autoZero"/>
        <c:crossBetween val="between"/>
      </c:valAx>
      <c:spPr>
        <a:noFill/>
        <a:ln>
          <a:noFill/>
        </a:ln>
        <a:effectLst/>
      </c:spPr>
    </c:plotArea>
    <c:legend>
      <c:legendPos val="b"/>
      <c:layout>
        <c:manualLayout>
          <c:xMode val="edge"/>
          <c:yMode val="edge"/>
          <c:x val="0.336103093214144"/>
          <c:y val="0.92878560661498799"/>
          <c:w val="0.22472434977458056"/>
          <c:h val="5.6439100002365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0.56686</cdr:x>
      <cdr:y>0.15043</cdr:y>
    </cdr:from>
    <cdr:to>
      <cdr:x>0.67599</cdr:x>
      <cdr:y>0.32773</cdr:y>
    </cdr:to>
    <cdr:sp macro="" textlink="">
      <cdr:nvSpPr>
        <cdr:cNvPr id="2" name="TextBox 1">
          <a:extLst xmlns:a="http://schemas.openxmlformats.org/drawingml/2006/main">
            <a:ext uri="{FF2B5EF4-FFF2-40B4-BE49-F238E27FC236}">
              <a16:creationId xmlns:a16="http://schemas.microsoft.com/office/drawing/2014/main" id="{0BE1CCE3-B9B1-4AC3-A899-B52997B2307D}"/>
            </a:ext>
          </a:extLst>
        </cdr:cNvPr>
        <cdr:cNvSpPr txBox="1"/>
      </cdr:nvSpPr>
      <cdr:spPr>
        <a:xfrm xmlns:a="http://schemas.openxmlformats.org/drawingml/2006/main">
          <a:off x="4749600" y="7757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65 mil</a:t>
          </a:r>
        </a:p>
        <a:p xmlns:a="http://schemas.openxmlformats.org/drawingml/2006/main">
          <a:endParaRPr lang="en-MY"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6/6/2020</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6/6/2020</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g"/><Relationship Id="rId1" Type="http://schemas.openxmlformats.org/officeDocument/2006/relationships/slideLayout" Target="../slideLayouts/slideLayout20.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8.xml"/><Relationship Id="rId6" Type="http://schemas.openxmlformats.org/officeDocument/2006/relationships/image" Target="../media/image25.svg"/><Relationship Id="rId11" Type="http://schemas.openxmlformats.org/officeDocument/2006/relationships/image" Target="../media/image4.jp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76200" y="0"/>
            <a:ext cx="9780588" cy="6804025"/>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200400" y="2811053"/>
            <a:ext cx="8991600" cy="1261295"/>
          </a:xfrm>
        </p:spPr>
        <p:txBody>
          <a:bodyPr/>
          <a:lstStyle/>
          <a:p>
            <a:r>
              <a:rPr lang="en-US" dirty="0"/>
              <a:t>A New Paradigm Shift</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200400" y="4061039"/>
            <a:ext cx="6580188" cy="580921"/>
          </a:xfrm>
        </p:spPr>
        <p:txBody>
          <a:bodyPr/>
          <a:lstStyle/>
          <a:p>
            <a:r>
              <a:rPr lang="en-US" dirty="0"/>
              <a:t>Notion </a:t>
            </a:r>
            <a:r>
              <a:rPr lang="en-US" dirty="0" err="1"/>
              <a:t>VTec</a:t>
            </a:r>
            <a:r>
              <a:rPr lang="en-US" dirty="0"/>
              <a:t> </a:t>
            </a:r>
            <a:r>
              <a:rPr lang="en-US" dirty="0" err="1"/>
              <a:t>Bhd</a:t>
            </a:r>
            <a:r>
              <a:rPr lang="en-US" dirty="0"/>
              <a:t> Q2 FY2020 Results</a:t>
            </a:r>
          </a:p>
        </p:txBody>
      </p:sp>
      <p:sp>
        <p:nvSpPr>
          <p:cNvPr id="51" name="TextBox 50">
            <a:extLst>
              <a:ext uri="{FF2B5EF4-FFF2-40B4-BE49-F238E27FC236}">
                <a16:creationId xmlns:a16="http://schemas.microsoft.com/office/drawing/2014/main" id="{66C1DE0A-7865-466B-B5D7-781C92357026}"/>
              </a:ext>
            </a:extLst>
          </p:cNvPr>
          <p:cNvSpPr txBox="1"/>
          <p:nvPr/>
        </p:nvSpPr>
        <p:spPr>
          <a:xfrm>
            <a:off x="10284923" y="4241799"/>
            <a:ext cx="1693717" cy="394389"/>
          </a:xfrm>
          <a:prstGeom prst="rect">
            <a:avLst/>
          </a:prstGeom>
          <a:noFill/>
        </p:spPr>
        <p:txBody>
          <a:bodyPr wrap="square" tIns="108000" bIns="0" rtlCol="0" anchor="ctr">
            <a:spAutoFit/>
          </a:bodyPr>
          <a:lstStyle/>
          <a:p>
            <a:pPr algn="ctr">
              <a:lnSpc>
                <a:spcPts val="1000"/>
              </a:lnSpc>
            </a:pPr>
            <a:r>
              <a:rPr lang="en-US" b="1" spc="-100" dirty="0">
                <a:solidFill>
                  <a:schemeClr val="tx1">
                    <a:lumMod val="75000"/>
                    <a:lumOff val="25000"/>
                  </a:schemeClr>
                </a:solidFill>
                <a:latin typeface="+mj-lt"/>
              </a:rPr>
              <a:t>Dated</a:t>
            </a:r>
          </a:p>
          <a:p>
            <a:pPr algn="ctr">
              <a:lnSpc>
                <a:spcPts val="1000"/>
              </a:lnSpc>
            </a:pPr>
            <a:r>
              <a:rPr lang="en-US" b="1" spc="-100" dirty="0">
                <a:solidFill>
                  <a:schemeClr val="tx1">
                    <a:lumMod val="75000"/>
                    <a:lumOff val="25000"/>
                  </a:schemeClr>
                </a:solidFill>
                <a:latin typeface="+mj-lt"/>
              </a:rPr>
              <a:t>4 June 2020</a:t>
            </a:r>
          </a:p>
        </p:txBody>
      </p:sp>
      <p:pic>
        <p:nvPicPr>
          <p:cNvPr id="5" name="Picture 4">
            <a:extLst>
              <a:ext uri="{FF2B5EF4-FFF2-40B4-BE49-F238E27FC236}">
                <a16:creationId xmlns:a16="http://schemas.microsoft.com/office/drawing/2014/main" id="{415B7DD4-4EF9-4622-BBEB-12E58A0A6A58}"/>
              </a:ext>
            </a:extLst>
          </p:cNvPr>
          <p:cNvPicPr>
            <a:picLocks noChangeAspect="1"/>
          </p:cNvPicPr>
          <p:nvPr/>
        </p:nvPicPr>
        <p:blipFill>
          <a:blip r:embed="rId3"/>
          <a:stretch>
            <a:fillRect/>
          </a:stretch>
        </p:blipFill>
        <p:spPr>
          <a:xfrm>
            <a:off x="8420100" y="0"/>
            <a:ext cx="3771900" cy="2724150"/>
          </a:xfrm>
          <a:prstGeom prst="rect">
            <a:avLst/>
          </a:prstGeom>
        </p:spPr>
      </p:pic>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7129-D582-495A-8F4B-6B9075899DD6}"/>
              </a:ext>
            </a:extLst>
          </p:cNvPr>
          <p:cNvSpPr>
            <a:spLocks noGrp="1"/>
          </p:cNvSpPr>
          <p:nvPr>
            <p:ph type="title"/>
          </p:nvPr>
        </p:nvSpPr>
        <p:spPr/>
        <p:txBody>
          <a:bodyPr/>
          <a:lstStyle/>
          <a:p>
            <a:r>
              <a:rPr lang="en-US" dirty="0"/>
              <a:t>Healthcare Products Investments</a:t>
            </a:r>
          </a:p>
        </p:txBody>
      </p:sp>
      <p:sp>
        <p:nvSpPr>
          <p:cNvPr id="6" name="Slide Number Placeholder 5">
            <a:extLst>
              <a:ext uri="{FF2B5EF4-FFF2-40B4-BE49-F238E27FC236}">
                <a16:creationId xmlns:a16="http://schemas.microsoft.com/office/drawing/2014/main" id="{4B379698-AB4C-493D-BF95-F5781FDF2AC5}"/>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10</a:t>
            </a:fld>
            <a:endParaRPr lang="en-US" dirty="0"/>
          </a:p>
        </p:txBody>
      </p:sp>
      <p:sp>
        <p:nvSpPr>
          <p:cNvPr id="7" name="Text Placeholder 6">
            <a:extLst>
              <a:ext uri="{FF2B5EF4-FFF2-40B4-BE49-F238E27FC236}">
                <a16:creationId xmlns:a16="http://schemas.microsoft.com/office/drawing/2014/main" id="{21DD89C9-721A-4881-9A48-3C3D3CF81A71}"/>
              </a:ext>
            </a:extLst>
          </p:cNvPr>
          <p:cNvSpPr>
            <a:spLocks noGrp="1"/>
          </p:cNvSpPr>
          <p:nvPr>
            <p:ph type="body" sz="quarter" idx="32"/>
          </p:nvPr>
        </p:nvSpPr>
        <p:spPr>
          <a:xfrm>
            <a:off x="431800" y="1008000"/>
            <a:ext cx="11339513" cy="5164200"/>
          </a:xfrm>
        </p:spPr>
        <p:txBody>
          <a:bodyPr/>
          <a:lstStyle/>
          <a:p>
            <a:endParaRPr lang="en-US" dirty="0"/>
          </a:p>
          <a:p>
            <a:r>
              <a:rPr lang="en-MY" dirty="0"/>
              <a:t>      </a:t>
            </a:r>
            <a:r>
              <a:rPr lang="en-MY" u="sng" dirty="0"/>
              <a:t>Long term investments in:</a:t>
            </a:r>
          </a:p>
          <a:p>
            <a:pPr marL="285750" indent="-285750">
              <a:buFont typeface="Arial" panose="020B0604020202020204" pitchFamily="34" charset="0"/>
              <a:buChar char="•"/>
            </a:pPr>
            <a:r>
              <a:rPr lang="en-MY" b="1" dirty="0"/>
              <a:t>Surgical 3 ply </a:t>
            </a:r>
            <a:r>
              <a:rPr lang="en-MY" dirty="0"/>
              <a:t>face mask</a:t>
            </a:r>
          </a:p>
          <a:p>
            <a:pPr marL="285750" indent="-285750">
              <a:buFont typeface="Arial" panose="020B0604020202020204" pitchFamily="34" charset="0"/>
              <a:buChar char="•"/>
            </a:pPr>
            <a:r>
              <a:rPr lang="en-MY" dirty="0"/>
              <a:t>Medical 4 or 5 ply face mask/respirator </a:t>
            </a:r>
            <a:r>
              <a:rPr lang="en-MY" b="1" dirty="0"/>
              <a:t>N95 </a:t>
            </a:r>
          </a:p>
          <a:p>
            <a:pPr marL="285750" indent="-285750">
              <a:buFont typeface="Arial" panose="020B0604020202020204" pitchFamily="34" charset="0"/>
              <a:buChar char="•"/>
            </a:pPr>
            <a:r>
              <a:rPr lang="en-MY" b="1" dirty="0"/>
              <a:t>PP MB fabric </a:t>
            </a:r>
            <a:r>
              <a:rPr lang="en-MY" dirty="0"/>
              <a:t>filter production</a:t>
            </a:r>
          </a:p>
          <a:p>
            <a:pPr marL="285750" indent="-285750">
              <a:buFont typeface="Arial" panose="020B0604020202020204" pitchFamily="34" charset="0"/>
              <a:buChar char="•"/>
            </a:pPr>
            <a:r>
              <a:rPr lang="en-MY" dirty="0"/>
              <a:t>PP resin additive production as feed stock to PP MB</a:t>
            </a:r>
          </a:p>
          <a:p>
            <a:pPr marL="285750" indent="-285750">
              <a:buFont typeface="Arial" panose="020B0604020202020204" pitchFamily="34" charset="0"/>
              <a:buChar char="•"/>
            </a:pPr>
            <a:r>
              <a:rPr lang="en-MY" dirty="0"/>
              <a:t>Later PP </a:t>
            </a:r>
            <a:r>
              <a:rPr lang="en-MY" dirty="0" err="1"/>
              <a:t>spunbond</a:t>
            </a:r>
            <a:r>
              <a:rPr lang="en-MY" dirty="0"/>
              <a:t> (SB) production</a:t>
            </a:r>
          </a:p>
          <a:p>
            <a:r>
              <a:rPr lang="en-MY" dirty="0"/>
              <a:t>      </a:t>
            </a:r>
            <a:r>
              <a:rPr lang="en-MY" u="sng" dirty="0"/>
              <a:t>Capacity:</a:t>
            </a:r>
          </a:p>
          <a:p>
            <a:pPr marL="285750" indent="-285750">
              <a:buFont typeface="Arial" panose="020B0604020202020204" pitchFamily="34" charset="0"/>
              <a:buChar char="•"/>
            </a:pPr>
            <a:r>
              <a:rPr lang="en-MY" b="1" dirty="0"/>
              <a:t>3 ply </a:t>
            </a:r>
            <a:r>
              <a:rPr lang="en-MY" dirty="0"/>
              <a:t>of </a:t>
            </a:r>
            <a:r>
              <a:rPr lang="en-MY" b="1" dirty="0"/>
              <a:t>10 million pcs per month </a:t>
            </a:r>
            <a:r>
              <a:rPr lang="en-MY" dirty="0"/>
              <a:t>(</a:t>
            </a:r>
            <a:r>
              <a:rPr lang="en-MY" b="1" dirty="0"/>
              <a:t>by end June</a:t>
            </a:r>
            <a:r>
              <a:rPr lang="en-MY" dirty="0"/>
              <a:t>)</a:t>
            </a:r>
          </a:p>
          <a:p>
            <a:pPr marL="285750" indent="-285750">
              <a:buFont typeface="Arial" panose="020B0604020202020204" pitchFamily="34" charset="0"/>
              <a:buChar char="•"/>
            </a:pPr>
            <a:r>
              <a:rPr lang="en-MY" b="1" dirty="0"/>
              <a:t>PP MB </a:t>
            </a:r>
            <a:r>
              <a:rPr lang="en-MY" dirty="0"/>
              <a:t>of </a:t>
            </a:r>
            <a:r>
              <a:rPr lang="en-MY" b="1" dirty="0"/>
              <a:t>50 tons per month </a:t>
            </a:r>
            <a:r>
              <a:rPr lang="en-MY" dirty="0"/>
              <a:t>sufficient for 50 million pcs of face mask (by end July)</a:t>
            </a:r>
          </a:p>
          <a:p>
            <a:endParaRPr lang="en-MY" dirty="0"/>
          </a:p>
          <a:p>
            <a:pPr marL="285750" indent="-285750">
              <a:buFont typeface="Arial" panose="020B0604020202020204" pitchFamily="34" charset="0"/>
              <a:buChar char="•"/>
            </a:pPr>
            <a:r>
              <a:rPr lang="en-MY" dirty="0"/>
              <a:t>Local and export markets</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Capex </a:t>
            </a:r>
            <a:r>
              <a:rPr lang="en-MY" b="1" dirty="0"/>
              <a:t>RM7.5 mil</a:t>
            </a:r>
          </a:p>
        </p:txBody>
      </p:sp>
      <p:pic>
        <p:nvPicPr>
          <p:cNvPr id="10" name="Picture 9">
            <a:extLst>
              <a:ext uri="{FF2B5EF4-FFF2-40B4-BE49-F238E27FC236}">
                <a16:creationId xmlns:a16="http://schemas.microsoft.com/office/drawing/2014/main" id="{37AB73D3-4188-4282-A6E7-FB19760D10E7}"/>
              </a:ext>
            </a:extLst>
          </p:cNvPr>
          <p:cNvPicPr>
            <a:picLocks noChangeAspect="1"/>
          </p:cNvPicPr>
          <p:nvPr/>
        </p:nvPicPr>
        <p:blipFill>
          <a:blip r:embed="rId2"/>
          <a:stretch>
            <a:fillRect/>
          </a:stretch>
        </p:blipFill>
        <p:spPr>
          <a:xfrm>
            <a:off x="6835483" y="943471"/>
            <a:ext cx="3755301" cy="2646629"/>
          </a:xfrm>
          <a:prstGeom prst="rect">
            <a:avLst/>
          </a:prstGeom>
        </p:spPr>
      </p:pic>
      <p:pic>
        <p:nvPicPr>
          <p:cNvPr id="12" name="Picture 11">
            <a:extLst>
              <a:ext uri="{FF2B5EF4-FFF2-40B4-BE49-F238E27FC236}">
                <a16:creationId xmlns:a16="http://schemas.microsoft.com/office/drawing/2014/main" id="{B375C69C-5C54-4E3F-9D7F-C04F3AC30D85}"/>
              </a:ext>
            </a:extLst>
          </p:cNvPr>
          <p:cNvPicPr>
            <a:picLocks noChangeAspect="1"/>
          </p:cNvPicPr>
          <p:nvPr/>
        </p:nvPicPr>
        <p:blipFill>
          <a:blip r:embed="rId3"/>
          <a:stretch>
            <a:fillRect/>
          </a:stretch>
        </p:blipFill>
        <p:spPr>
          <a:xfrm>
            <a:off x="9534525" y="6371351"/>
            <a:ext cx="2225475" cy="432001"/>
          </a:xfrm>
          <a:prstGeom prst="rect">
            <a:avLst/>
          </a:prstGeom>
        </p:spPr>
      </p:pic>
    </p:spTree>
    <p:extLst>
      <p:ext uri="{BB962C8B-B14F-4D97-AF65-F5344CB8AC3E}">
        <p14:creationId xmlns:p14="http://schemas.microsoft.com/office/powerpoint/2010/main" val="58136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DA9E-800C-49DD-9656-F9DA54BDBDD0}"/>
              </a:ext>
            </a:extLst>
          </p:cNvPr>
          <p:cNvSpPr>
            <a:spLocks noGrp="1"/>
          </p:cNvSpPr>
          <p:nvPr>
            <p:ph type="title"/>
          </p:nvPr>
        </p:nvSpPr>
        <p:spPr>
          <a:xfrm>
            <a:off x="432000" y="123118"/>
            <a:ext cx="11328000" cy="467432"/>
          </a:xfrm>
        </p:spPr>
        <p:txBody>
          <a:bodyPr/>
          <a:lstStyle/>
          <a:p>
            <a:r>
              <a:rPr lang="en-US" dirty="0"/>
              <a:t>Why wearing a Face Mask is a new norm?</a:t>
            </a:r>
            <a:endParaRPr lang="en-MY" dirty="0"/>
          </a:p>
        </p:txBody>
      </p:sp>
      <p:sp>
        <p:nvSpPr>
          <p:cNvPr id="3" name="Text Placeholder 2">
            <a:extLst>
              <a:ext uri="{FF2B5EF4-FFF2-40B4-BE49-F238E27FC236}">
                <a16:creationId xmlns:a16="http://schemas.microsoft.com/office/drawing/2014/main" id="{D44A80D2-B8AC-455F-9976-20E512073D4C}"/>
              </a:ext>
            </a:extLst>
          </p:cNvPr>
          <p:cNvSpPr>
            <a:spLocks noGrp="1"/>
          </p:cNvSpPr>
          <p:nvPr>
            <p:ph type="body" sz="quarter" idx="32"/>
          </p:nvPr>
        </p:nvSpPr>
        <p:spPr>
          <a:xfrm>
            <a:off x="432000" y="590549"/>
            <a:ext cx="11339513" cy="5780801"/>
          </a:xfrm>
        </p:spPr>
        <p:txBody>
          <a:bodyPr/>
          <a:lstStyle/>
          <a:p>
            <a:r>
              <a:rPr lang="en-US" dirty="0"/>
              <a:t>What is driving this industry:</a:t>
            </a:r>
          </a:p>
          <a:p>
            <a:pPr marL="285750" indent="-285750">
              <a:buFont typeface="Arial" panose="020B0604020202020204" pitchFamily="34" charset="0"/>
              <a:buChar char="•"/>
            </a:pPr>
            <a:r>
              <a:rPr lang="en-US" b="1" dirty="0"/>
              <a:t>Panic</a:t>
            </a:r>
            <a:r>
              <a:rPr lang="en-US" dirty="0"/>
              <a:t> buying </a:t>
            </a:r>
          </a:p>
          <a:p>
            <a:pPr marL="285750" indent="-285750">
              <a:buFont typeface="Arial" panose="020B0604020202020204" pitchFamily="34" charset="0"/>
              <a:buChar char="•"/>
            </a:pPr>
            <a:r>
              <a:rPr lang="en-US" dirty="0"/>
              <a:t>China imported face mask/respirators as its face mask output was 20 mil a day. </a:t>
            </a:r>
          </a:p>
          <a:p>
            <a:r>
              <a:rPr lang="en-US" dirty="0"/>
              <a:t>      Current output 120 mil face mask a day</a:t>
            </a:r>
          </a:p>
          <a:p>
            <a:pPr marL="285750" indent="-285750">
              <a:buFont typeface="Arial" panose="020B0604020202020204" pitchFamily="34" charset="0"/>
              <a:buChar char="•"/>
            </a:pPr>
            <a:r>
              <a:rPr lang="en-US" b="1" dirty="0"/>
              <a:t>Chinese workers </a:t>
            </a:r>
            <a:r>
              <a:rPr lang="en-US" dirty="0"/>
              <a:t>of 560 mil need daily 400 mil face masks, the sustainable daily demand is </a:t>
            </a:r>
            <a:r>
              <a:rPr lang="en-US" b="1" dirty="0"/>
              <a:t>150 mil </a:t>
            </a:r>
          </a:p>
          <a:p>
            <a:pPr marL="285750" indent="-285750">
              <a:buFont typeface="Arial" panose="020B0604020202020204" pitchFamily="34" charset="0"/>
              <a:buChar char="•"/>
            </a:pPr>
            <a:r>
              <a:rPr lang="en-US" dirty="0"/>
              <a:t>The global </a:t>
            </a:r>
            <a:r>
              <a:rPr lang="en-US" b="1" dirty="0"/>
              <a:t>daily </a:t>
            </a:r>
            <a:r>
              <a:rPr lang="en-US" dirty="0"/>
              <a:t>demand for masks will reach </a:t>
            </a:r>
            <a:r>
              <a:rPr lang="en-US" b="1" dirty="0"/>
              <a:t>hundreds of millions </a:t>
            </a:r>
            <a:r>
              <a:rPr lang="en-US" dirty="0"/>
              <a:t>from the rest of the world also</a:t>
            </a:r>
          </a:p>
          <a:p>
            <a:pPr marL="285750" indent="-285750">
              <a:buFont typeface="Arial" panose="020B0604020202020204" pitchFamily="34" charset="0"/>
              <a:buChar char="•"/>
            </a:pPr>
            <a:r>
              <a:rPr lang="en-US" dirty="0"/>
              <a:t>Face mask demand and production is explosive in 2020 and taper off in 2021. Experts warned of </a:t>
            </a:r>
            <a:r>
              <a:rPr lang="en-US" b="1" dirty="0"/>
              <a:t>2</a:t>
            </a:r>
            <a:r>
              <a:rPr lang="en-US" b="1" baseline="30000" dirty="0"/>
              <a:t>nd</a:t>
            </a:r>
            <a:r>
              <a:rPr lang="en-US" b="1" dirty="0"/>
              <a:t> and 3</a:t>
            </a:r>
            <a:r>
              <a:rPr lang="en-US" b="1" baseline="30000" dirty="0"/>
              <a:t>rd</a:t>
            </a:r>
            <a:r>
              <a:rPr lang="en-US" b="1" dirty="0"/>
              <a:t> waves</a:t>
            </a:r>
            <a:r>
              <a:rPr lang="en-US" dirty="0"/>
              <a:t>. If that happens the demand will remain </a:t>
            </a:r>
            <a:r>
              <a:rPr lang="en-US" b="1" dirty="0"/>
              <a:t>high</a:t>
            </a:r>
          </a:p>
          <a:p>
            <a:pPr marL="285750" indent="-285750">
              <a:buFont typeface="Arial" panose="020B0604020202020204" pitchFamily="34" charset="0"/>
              <a:buChar char="•"/>
            </a:pPr>
            <a:r>
              <a:rPr lang="en-US" dirty="0"/>
              <a:t>The </a:t>
            </a:r>
            <a:r>
              <a:rPr lang="en-US" b="1" dirty="0"/>
              <a:t>speed of the contagion </a:t>
            </a:r>
            <a:r>
              <a:rPr lang="en-US" dirty="0"/>
              <a:t>of Covid-19 is exponential not allowing time for government healthcare system to </a:t>
            </a:r>
            <a:r>
              <a:rPr lang="en-US" b="1" dirty="0"/>
              <a:t>stockpile</a:t>
            </a:r>
            <a:r>
              <a:rPr lang="en-US" dirty="0"/>
              <a:t> PPE which includes surgical mask and N95 respirators</a:t>
            </a:r>
          </a:p>
          <a:p>
            <a:pPr marL="285750" indent="-285750">
              <a:buFont typeface="Arial" panose="020B0604020202020204" pitchFamily="34" charset="0"/>
              <a:buChar char="•"/>
            </a:pPr>
            <a:r>
              <a:rPr lang="en-US" b="1" dirty="0"/>
              <a:t>USA</a:t>
            </a:r>
            <a:r>
              <a:rPr lang="en-US" dirty="0"/>
              <a:t> is stockpiling </a:t>
            </a:r>
            <a:r>
              <a:rPr lang="en-US" b="1" dirty="0"/>
              <a:t>300 mil N95 </a:t>
            </a:r>
            <a:r>
              <a:rPr lang="en-US" dirty="0"/>
              <a:t>respirators, </a:t>
            </a:r>
            <a:r>
              <a:rPr lang="en-US" b="1" dirty="0"/>
              <a:t>LA</a:t>
            </a:r>
            <a:r>
              <a:rPr lang="en-US" dirty="0"/>
              <a:t> hospitals is stockpiling </a:t>
            </a:r>
            <a:r>
              <a:rPr lang="en-US" b="1" dirty="0"/>
              <a:t>24 mil N95 </a:t>
            </a:r>
            <a:r>
              <a:rPr lang="en-US" dirty="0"/>
              <a:t>masks and </a:t>
            </a:r>
            <a:r>
              <a:rPr lang="en-US" b="1" dirty="0"/>
              <a:t>UK</a:t>
            </a:r>
            <a:r>
              <a:rPr lang="en-US" dirty="0"/>
              <a:t> is building stock of </a:t>
            </a:r>
            <a:r>
              <a:rPr lang="en-US" b="1" dirty="0"/>
              <a:t>70 mil N95 </a:t>
            </a:r>
            <a:r>
              <a:rPr lang="en-US" dirty="0"/>
              <a:t>respirators over the next 15 months.</a:t>
            </a:r>
          </a:p>
          <a:p>
            <a:pPr marL="285750" indent="-285750">
              <a:buFont typeface="Arial" panose="020B0604020202020204" pitchFamily="34" charset="0"/>
              <a:buChar char="•"/>
            </a:pPr>
            <a:r>
              <a:rPr lang="en-US" b="1" dirty="0"/>
              <a:t>3 main mask demands</a:t>
            </a:r>
            <a:r>
              <a:rPr lang="en-US" dirty="0"/>
              <a:t>: by the exposed </a:t>
            </a:r>
            <a:r>
              <a:rPr lang="en-US" b="1" dirty="0"/>
              <a:t>healthcare</a:t>
            </a:r>
            <a:r>
              <a:rPr lang="en-US" dirty="0"/>
              <a:t> personnel, the fearful </a:t>
            </a:r>
            <a:r>
              <a:rPr lang="en-US" b="1" dirty="0"/>
              <a:t>public </a:t>
            </a:r>
            <a:r>
              <a:rPr lang="en-US" dirty="0"/>
              <a:t>(reducing risk of virus transmission) and </a:t>
            </a:r>
            <a:r>
              <a:rPr lang="en-US" b="1" dirty="0"/>
              <a:t>stockpiling</a:t>
            </a:r>
            <a:r>
              <a:rPr lang="en-US" dirty="0"/>
              <a:t> (for future outbreaks)</a:t>
            </a:r>
          </a:p>
          <a:p>
            <a:pPr marL="285750" indent="-285750">
              <a:buFont typeface="Arial" panose="020B0604020202020204" pitchFamily="34" charset="0"/>
              <a:buChar char="•"/>
            </a:pPr>
            <a:r>
              <a:rPr lang="en-US" b="1" dirty="0"/>
              <a:t>Face Mask will follow the way of Hand Gloves Demand</a:t>
            </a:r>
          </a:p>
          <a:p>
            <a:endParaRPr lang="en-MY" dirty="0"/>
          </a:p>
        </p:txBody>
      </p:sp>
      <p:sp>
        <p:nvSpPr>
          <p:cNvPr id="4" name="Footer Placeholder 3">
            <a:extLst>
              <a:ext uri="{FF2B5EF4-FFF2-40B4-BE49-F238E27FC236}">
                <a16:creationId xmlns:a16="http://schemas.microsoft.com/office/drawing/2014/main" id="{B8B98969-CF20-48E9-8890-303D4D91DED9}"/>
              </a:ext>
            </a:extLst>
          </p:cNvPr>
          <p:cNvSpPr>
            <a:spLocks noGrp="1"/>
          </p:cNvSpPr>
          <p:nvPr>
            <p:ph type="ftr" sz="quarter" idx="12"/>
          </p:nvPr>
        </p:nvSpPr>
        <p:spPr/>
        <p:txBody>
          <a:bodyPr/>
          <a:lstStyle/>
          <a:p>
            <a:r>
              <a:rPr lang="en-US" noProof="0"/>
              <a:t>Add a footer</a:t>
            </a:r>
            <a:endParaRPr lang="en-US" noProof="0" dirty="0"/>
          </a:p>
        </p:txBody>
      </p:sp>
      <p:sp>
        <p:nvSpPr>
          <p:cNvPr id="5" name="Slide Number Placeholder 4">
            <a:extLst>
              <a:ext uri="{FF2B5EF4-FFF2-40B4-BE49-F238E27FC236}">
                <a16:creationId xmlns:a16="http://schemas.microsoft.com/office/drawing/2014/main" id="{755BD961-2F32-403D-A771-CBC044C323CF}"/>
              </a:ext>
            </a:extLst>
          </p:cNvPr>
          <p:cNvSpPr>
            <a:spLocks noGrp="1"/>
          </p:cNvSpPr>
          <p:nvPr>
            <p:ph type="sldNum" sz="quarter" idx="33"/>
          </p:nvPr>
        </p:nvSpPr>
        <p:spPr/>
        <p:txBody>
          <a:bodyPr/>
          <a:lstStyle/>
          <a:p>
            <a:fld id="{19B51A1E-902D-48AF-9020-955120F399B6}" type="slidenum">
              <a:rPr lang="en-US" noProof="0" smtClean="0"/>
              <a:pPr/>
              <a:t>11</a:t>
            </a:fld>
            <a:endParaRPr lang="en-US" noProof="0" dirty="0"/>
          </a:p>
        </p:txBody>
      </p:sp>
      <p:pic>
        <p:nvPicPr>
          <p:cNvPr id="7" name="Picture 6">
            <a:extLst>
              <a:ext uri="{FF2B5EF4-FFF2-40B4-BE49-F238E27FC236}">
                <a16:creationId xmlns:a16="http://schemas.microsoft.com/office/drawing/2014/main" id="{1A15831A-AF2D-4327-AAD5-B9C84260B0A2}"/>
              </a:ext>
            </a:extLst>
          </p:cNvPr>
          <p:cNvPicPr>
            <a:picLocks noChangeAspect="1"/>
          </p:cNvPicPr>
          <p:nvPr/>
        </p:nvPicPr>
        <p:blipFill>
          <a:blip r:embed="rId2"/>
          <a:stretch>
            <a:fillRect/>
          </a:stretch>
        </p:blipFill>
        <p:spPr>
          <a:xfrm>
            <a:off x="9750226" y="6349765"/>
            <a:ext cx="2009774" cy="385117"/>
          </a:xfrm>
          <a:prstGeom prst="rect">
            <a:avLst/>
          </a:prstGeom>
        </p:spPr>
      </p:pic>
      <p:pic>
        <p:nvPicPr>
          <p:cNvPr id="9" name="Picture 8">
            <a:extLst>
              <a:ext uri="{FF2B5EF4-FFF2-40B4-BE49-F238E27FC236}">
                <a16:creationId xmlns:a16="http://schemas.microsoft.com/office/drawing/2014/main" id="{B7D0A102-262B-483F-B63D-9E6DB656DEDE}"/>
              </a:ext>
            </a:extLst>
          </p:cNvPr>
          <p:cNvPicPr>
            <a:picLocks noChangeAspect="1"/>
          </p:cNvPicPr>
          <p:nvPr/>
        </p:nvPicPr>
        <p:blipFill>
          <a:blip r:embed="rId3"/>
          <a:stretch>
            <a:fillRect/>
          </a:stretch>
        </p:blipFill>
        <p:spPr>
          <a:xfrm>
            <a:off x="8851899" y="65968"/>
            <a:ext cx="3082926" cy="1877132"/>
          </a:xfrm>
          <a:prstGeom prst="rect">
            <a:avLst/>
          </a:prstGeom>
        </p:spPr>
      </p:pic>
    </p:spTree>
    <p:extLst>
      <p:ext uri="{BB962C8B-B14F-4D97-AF65-F5344CB8AC3E}">
        <p14:creationId xmlns:p14="http://schemas.microsoft.com/office/powerpoint/2010/main" val="386730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9B17C-D155-46E1-93D8-E9C0050287DC}"/>
              </a:ext>
            </a:extLst>
          </p:cNvPr>
          <p:cNvSpPr>
            <a:spLocks noGrp="1"/>
          </p:cNvSpPr>
          <p:nvPr>
            <p:ph type="title"/>
          </p:nvPr>
        </p:nvSpPr>
        <p:spPr/>
        <p:txBody>
          <a:bodyPr/>
          <a:lstStyle/>
          <a:p>
            <a:r>
              <a:rPr lang="en-US" dirty="0"/>
              <a:t>Face Mask will follow the way of Hand Gloves?</a:t>
            </a:r>
            <a:endParaRPr lang="en-MY" dirty="0"/>
          </a:p>
        </p:txBody>
      </p:sp>
      <p:sp>
        <p:nvSpPr>
          <p:cNvPr id="3" name="Text Placeholder 2">
            <a:extLst>
              <a:ext uri="{FF2B5EF4-FFF2-40B4-BE49-F238E27FC236}">
                <a16:creationId xmlns:a16="http://schemas.microsoft.com/office/drawing/2014/main" id="{661A61D9-2B1C-49C6-93ED-37F66B31D45D}"/>
              </a:ext>
            </a:extLst>
          </p:cNvPr>
          <p:cNvSpPr>
            <a:spLocks noGrp="1"/>
          </p:cNvSpPr>
          <p:nvPr>
            <p:ph type="body" sz="quarter" idx="32"/>
          </p:nvPr>
        </p:nvSpPr>
        <p:spPr>
          <a:xfrm>
            <a:off x="431800" y="1008000"/>
            <a:ext cx="11339513" cy="5240400"/>
          </a:xfrm>
        </p:spPr>
        <p:txBody>
          <a:bodyPr/>
          <a:lstStyle/>
          <a:p>
            <a:pPr marL="285750" indent="-285750">
              <a:buFont typeface="Arial" panose="020B0604020202020204" pitchFamily="34" charset="0"/>
              <a:buChar char="•"/>
            </a:pPr>
            <a:r>
              <a:rPr lang="en-US" dirty="0"/>
              <a:t>Market is divided into:</a:t>
            </a:r>
          </a:p>
          <a:p>
            <a:r>
              <a:rPr lang="en-US" dirty="0"/>
              <a:t>       1) </a:t>
            </a:r>
            <a:r>
              <a:rPr lang="en-US" b="1" dirty="0"/>
              <a:t>N95 respirators </a:t>
            </a:r>
            <a:r>
              <a:rPr lang="en-US" dirty="0"/>
              <a:t>&amp; 3 ply surgical for </a:t>
            </a:r>
            <a:r>
              <a:rPr lang="en-US" b="1" dirty="0"/>
              <a:t>healthcare</a:t>
            </a:r>
            <a:r>
              <a:rPr lang="en-US" dirty="0"/>
              <a:t> staff and doctors, testing staff, </a:t>
            </a:r>
            <a:r>
              <a:rPr lang="en-US" b="1" dirty="0"/>
              <a:t>front-liners</a:t>
            </a:r>
          </a:p>
          <a:p>
            <a:r>
              <a:rPr lang="en-US" dirty="0"/>
              <a:t>      2) </a:t>
            </a:r>
            <a:r>
              <a:rPr lang="en-US" b="1" dirty="0"/>
              <a:t>3 ply </a:t>
            </a:r>
            <a:r>
              <a:rPr lang="en-US" dirty="0"/>
              <a:t>surgical face masks for the </a:t>
            </a:r>
            <a:r>
              <a:rPr lang="en-US" b="1" dirty="0"/>
              <a:t>general public </a:t>
            </a:r>
          </a:p>
          <a:p>
            <a:endParaRPr lang="en-US" dirty="0"/>
          </a:p>
          <a:p>
            <a:pPr marL="285750" indent="-285750">
              <a:buFont typeface="Arial" panose="020B0604020202020204" pitchFamily="34" charset="0"/>
              <a:buChar char="•"/>
            </a:pPr>
            <a:r>
              <a:rPr lang="en-US" b="1" dirty="0"/>
              <a:t>Social distancing </a:t>
            </a:r>
            <a:r>
              <a:rPr lang="en-US" dirty="0"/>
              <a:t>will stay for a long time and wearing a face mask reduces risk of virus transmission as many countries have made it </a:t>
            </a:r>
            <a:r>
              <a:rPr lang="en-US" b="1" dirty="0"/>
              <a:t>mandatory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Hand gloves are used mainly in healthcare industry and food handling vs face mask is used also by public. Both are considered as </a:t>
            </a:r>
            <a:r>
              <a:rPr lang="en-US" b="1" dirty="0"/>
              <a:t>sanitation products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Major countries will </a:t>
            </a:r>
            <a:r>
              <a:rPr lang="en-US" b="1" dirty="0"/>
              <a:t>stockpile </a:t>
            </a:r>
            <a:r>
              <a:rPr lang="en-US" dirty="0"/>
              <a:t>for any eventualities and </a:t>
            </a:r>
            <a:r>
              <a:rPr lang="en-US" b="1" dirty="0"/>
              <a:t>move away from China </a:t>
            </a:r>
            <a:r>
              <a:rPr lang="en-US" dirty="0"/>
              <a:t>being main source of supply due to some rejection of masks &amp; respirators, price gouging and insufficient supply during a pandemic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There will be a </a:t>
            </a:r>
            <a:r>
              <a:rPr lang="en-US" b="1" dirty="0"/>
              <a:t>steady baseline demand </a:t>
            </a:r>
            <a:r>
              <a:rPr lang="en-US" dirty="0"/>
              <a:t>for high quality </a:t>
            </a:r>
            <a:r>
              <a:rPr lang="en-US" b="1" dirty="0"/>
              <a:t>N95</a:t>
            </a:r>
            <a:r>
              <a:rPr lang="en-US" dirty="0"/>
              <a:t> in hospitals and healthcare </a:t>
            </a:r>
            <a:r>
              <a:rPr lang="en-US" dirty="0" err="1"/>
              <a:t>centres</a:t>
            </a:r>
            <a:r>
              <a:rPr lang="en-US" dirty="0"/>
              <a:t> and in many countries wearing a cheaper </a:t>
            </a:r>
            <a:r>
              <a:rPr lang="en-US" b="1" dirty="0"/>
              <a:t>3 ply</a:t>
            </a:r>
            <a:r>
              <a:rPr lang="en-US" dirty="0"/>
              <a:t> face mask will be a growing habit</a:t>
            </a:r>
          </a:p>
          <a:p>
            <a:pPr marL="285750" indent="-285750">
              <a:buFont typeface="Arial" panose="020B0604020202020204" pitchFamily="34" charset="0"/>
              <a:buChar char="•"/>
            </a:pPr>
            <a:endParaRPr lang="en-MY" dirty="0"/>
          </a:p>
        </p:txBody>
      </p:sp>
      <p:sp>
        <p:nvSpPr>
          <p:cNvPr id="4" name="Footer Placeholder 3">
            <a:extLst>
              <a:ext uri="{FF2B5EF4-FFF2-40B4-BE49-F238E27FC236}">
                <a16:creationId xmlns:a16="http://schemas.microsoft.com/office/drawing/2014/main" id="{9D40CD7C-29D7-4A4B-9C61-B75472ECEF3F}"/>
              </a:ext>
            </a:extLst>
          </p:cNvPr>
          <p:cNvSpPr>
            <a:spLocks noGrp="1"/>
          </p:cNvSpPr>
          <p:nvPr>
            <p:ph type="ftr" sz="quarter" idx="12"/>
          </p:nvPr>
        </p:nvSpPr>
        <p:spPr/>
        <p:txBody>
          <a:bodyPr/>
          <a:lstStyle/>
          <a:p>
            <a:r>
              <a:rPr lang="en-US" noProof="0"/>
              <a:t>Add a footer</a:t>
            </a:r>
            <a:endParaRPr lang="en-US" noProof="0" dirty="0"/>
          </a:p>
        </p:txBody>
      </p:sp>
      <p:sp>
        <p:nvSpPr>
          <p:cNvPr id="5" name="Slide Number Placeholder 4">
            <a:extLst>
              <a:ext uri="{FF2B5EF4-FFF2-40B4-BE49-F238E27FC236}">
                <a16:creationId xmlns:a16="http://schemas.microsoft.com/office/drawing/2014/main" id="{9711A70E-4BBD-48FF-95F8-FC3EEDB55D42}"/>
              </a:ext>
            </a:extLst>
          </p:cNvPr>
          <p:cNvSpPr>
            <a:spLocks noGrp="1"/>
          </p:cNvSpPr>
          <p:nvPr>
            <p:ph type="sldNum" sz="quarter" idx="33"/>
          </p:nvPr>
        </p:nvSpPr>
        <p:spPr/>
        <p:txBody>
          <a:bodyPr/>
          <a:lstStyle/>
          <a:p>
            <a:fld id="{19B51A1E-902D-48AF-9020-955120F399B6}" type="slidenum">
              <a:rPr lang="en-US" noProof="0" smtClean="0"/>
              <a:pPr/>
              <a:t>12</a:t>
            </a:fld>
            <a:endParaRPr lang="en-US" noProof="0" dirty="0"/>
          </a:p>
        </p:txBody>
      </p:sp>
      <p:pic>
        <p:nvPicPr>
          <p:cNvPr id="7" name="Picture 6">
            <a:extLst>
              <a:ext uri="{FF2B5EF4-FFF2-40B4-BE49-F238E27FC236}">
                <a16:creationId xmlns:a16="http://schemas.microsoft.com/office/drawing/2014/main" id="{133BD437-C0BE-4CF5-BE62-13B57A551481}"/>
              </a:ext>
            </a:extLst>
          </p:cNvPr>
          <p:cNvPicPr>
            <a:picLocks noChangeAspect="1"/>
          </p:cNvPicPr>
          <p:nvPr/>
        </p:nvPicPr>
        <p:blipFill>
          <a:blip r:embed="rId2"/>
          <a:stretch>
            <a:fillRect/>
          </a:stretch>
        </p:blipFill>
        <p:spPr>
          <a:xfrm>
            <a:off x="9954345" y="514350"/>
            <a:ext cx="1562461" cy="1143000"/>
          </a:xfrm>
          <a:prstGeom prst="rect">
            <a:avLst/>
          </a:prstGeom>
        </p:spPr>
      </p:pic>
      <p:pic>
        <p:nvPicPr>
          <p:cNvPr id="9" name="Picture 8">
            <a:extLst>
              <a:ext uri="{FF2B5EF4-FFF2-40B4-BE49-F238E27FC236}">
                <a16:creationId xmlns:a16="http://schemas.microsoft.com/office/drawing/2014/main" id="{14644BAF-7CB5-4364-8674-8DF253E057AC}"/>
              </a:ext>
            </a:extLst>
          </p:cNvPr>
          <p:cNvPicPr>
            <a:picLocks noChangeAspect="1"/>
          </p:cNvPicPr>
          <p:nvPr/>
        </p:nvPicPr>
        <p:blipFill>
          <a:blip r:embed="rId3"/>
          <a:stretch>
            <a:fillRect/>
          </a:stretch>
        </p:blipFill>
        <p:spPr>
          <a:xfrm>
            <a:off x="9771064" y="6371351"/>
            <a:ext cx="2000249" cy="432001"/>
          </a:xfrm>
          <a:prstGeom prst="rect">
            <a:avLst/>
          </a:prstGeom>
        </p:spPr>
      </p:pic>
    </p:spTree>
    <p:extLst>
      <p:ext uri="{BB962C8B-B14F-4D97-AF65-F5344CB8AC3E}">
        <p14:creationId xmlns:p14="http://schemas.microsoft.com/office/powerpoint/2010/main" val="1501177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211D-B56B-4CBD-9CA6-163B1F1BFA52}"/>
              </a:ext>
            </a:extLst>
          </p:cNvPr>
          <p:cNvSpPr>
            <a:spLocks noGrp="1"/>
          </p:cNvSpPr>
          <p:nvPr>
            <p:ph type="title"/>
          </p:nvPr>
        </p:nvSpPr>
        <p:spPr/>
        <p:txBody>
          <a:bodyPr/>
          <a:lstStyle/>
          <a:p>
            <a:r>
              <a:rPr lang="en-US" dirty="0"/>
              <a:t>A Quantum Leap Strategy</a:t>
            </a:r>
            <a:endParaRPr lang="en-MY" dirty="0"/>
          </a:p>
        </p:txBody>
      </p:sp>
      <p:sp>
        <p:nvSpPr>
          <p:cNvPr id="3" name="Text Placeholder 2">
            <a:extLst>
              <a:ext uri="{FF2B5EF4-FFF2-40B4-BE49-F238E27FC236}">
                <a16:creationId xmlns:a16="http://schemas.microsoft.com/office/drawing/2014/main" id="{D3F7837E-03EF-475D-A853-FE7ACEC7E383}"/>
              </a:ext>
            </a:extLst>
          </p:cNvPr>
          <p:cNvSpPr>
            <a:spLocks noGrp="1"/>
          </p:cNvSpPr>
          <p:nvPr>
            <p:ph type="body" sz="quarter" idx="32"/>
          </p:nvPr>
        </p:nvSpPr>
        <p:spPr>
          <a:xfrm>
            <a:off x="431800" y="1007999"/>
            <a:ext cx="11339513" cy="5230875"/>
          </a:xfrm>
        </p:spPr>
        <p:txBody>
          <a:bodyPr/>
          <a:lstStyle/>
          <a:p>
            <a:r>
              <a:rPr lang="en-US" dirty="0"/>
              <a:t>In the healthcare business sector, there are a couple of directions we can expand:</a:t>
            </a:r>
          </a:p>
          <a:p>
            <a:endParaRPr lang="en-US" dirty="0"/>
          </a:p>
          <a:p>
            <a:pPr marL="342900" indent="-342900">
              <a:buAutoNum type="arabicPeriod"/>
            </a:pPr>
            <a:r>
              <a:rPr lang="en-US" b="1" dirty="0"/>
              <a:t>Expand </a:t>
            </a:r>
            <a:r>
              <a:rPr lang="en-US" dirty="0"/>
              <a:t>3 ply surgical mask output</a:t>
            </a:r>
          </a:p>
          <a:p>
            <a:pPr marL="342900" indent="-342900">
              <a:buAutoNum type="arabicPeriod"/>
            </a:pPr>
            <a:r>
              <a:rPr lang="en-US" dirty="0"/>
              <a:t>Convert to </a:t>
            </a:r>
            <a:r>
              <a:rPr lang="en-US" b="1" dirty="0"/>
              <a:t>exporting</a:t>
            </a:r>
            <a:r>
              <a:rPr lang="en-US" dirty="0"/>
              <a:t> surgical mask</a:t>
            </a:r>
          </a:p>
          <a:p>
            <a:pPr marL="342900" indent="-342900">
              <a:buAutoNum type="arabicPeriod"/>
            </a:pPr>
            <a:r>
              <a:rPr lang="en-US" dirty="0"/>
              <a:t>Start medical </a:t>
            </a:r>
            <a:r>
              <a:rPr lang="en-US" b="1" dirty="0"/>
              <a:t>N95</a:t>
            </a:r>
            <a:r>
              <a:rPr lang="en-US" dirty="0"/>
              <a:t> grade mask/respirators for export</a:t>
            </a:r>
          </a:p>
          <a:p>
            <a:pPr marL="342900" indent="-342900">
              <a:buAutoNum type="arabicPeriod"/>
            </a:pPr>
            <a:r>
              <a:rPr lang="en-US" b="1" dirty="0"/>
              <a:t>Expand</a:t>
            </a:r>
            <a:r>
              <a:rPr lang="en-US" dirty="0"/>
              <a:t> PP </a:t>
            </a:r>
            <a:r>
              <a:rPr lang="en-US" dirty="0" err="1"/>
              <a:t>meltblown</a:t>
            </a:r>
            <a:r>
              <a:rPr lang="en-US" dirty="0"/>
              <a:t> output</a:t>
            </a:r>
          </a:p>
          <a:p>
            <a:pPr marL="342900" indent="-342900">
              <a:buAutoNum type="arabicPeriod"/>
            </a:pPr>
            <a:r>
              <a:rPr lang="en-US" b="1" dirty="0"/>
              <a:t>Start </a:t>
            </a:r>
            <a:r>
              <a:rPr lang="en-US" dirty="0"/>
              <a:t>PP resin additive production</a:t>
            </a:r>
          </a:p>
          <a:p>
            <a:pPr marL="342900" indent="-342900">
              <a:buAutoNum type="arabicPeriod"/>
            </a:pPr>
            <a:r>
              <a:rPr lang="en-US" b="1" dirty="0"/>
              <a:t>Start </a:t>
            </a:r>
            <a:r>
              <a:rPr lang="en-US" dirty="0"/>
              <a:t>PP </a:t>
            </a:r>
            <a:r>
              <a:rPr lang="en-US" dirty="0" err="1"/>
              <a:t>spunbond</a:t>
            </a:r>
            <a:r>
              <a:rPr lang="en-US" dirty="0"/>
              <a:t> and </a:t>
            </a:r>
            <a:r>
              <a:rPr lang="en-US" dirty="0" err="1"/>
              <a:t>spunlace</a:t>
            </a:r>
            <a:r>
              <a:rPr lang="en-US" dirty="0"/>
              <a:t> fabric</a:t>
            </a:r>
          </a:p>
          <a:p>
            <a:pPr marL="342900" indent="-342900">
              <a:buAutoNum type="arabicPeriod"/>
            </a:pPr>
            <a:r>
              <a:rPr lang="en-US" dirty="0"/>
              <a:t>Develop other </a:t>
            </a:r>
            <a:r>
              <a:rPr lang="en-US" b="1" dirty="0"/>
              <a:t>non-Healthcare </a:t>
            </a:r>
            <a:r>
              <a:rPr lang="en-US" dirty="0"/>
              <a:t>applications</a:t>
            </a:r>
          </a:p>
          <a:p>
            <a:pPr marL="342900" indent="-342900">
              <a:buAutoNum type="arabicPeriod"/>
            </a:pPr>
            <a:endParaRPr lang="en-US" dirty="0"/>
          </a:p>
          <a:p>
            <a:r>
              <a:rPr lang="en-MY" dirty="0"/>
              <a:t>Post the lockdown, opportunities for </a:t>
            </a:r>
            <a:r>
              <a:rPr lang="en-MY" b="1" dirty="0"/>
              <a:t>stockpiling</a:t>
            </a:r>
            <a:r>
              <a:rPr lang="en-MY" dirty="0"/>
              <a:t> orders</a:t>
            </a:r>
          </a:p>
        </p:txBody>
      </p:sp>
      <p:sp>
        <p:nvSpPr>
          <p:cNvPr id="4" name="Footer Placeholder 3">
            <a:extLst>
              <a:ext uri="{FF2B5EF4-FFF2-40B4-BE49-F238E27FC236}">
                <a16:creationId xmlns:a16="http://schemas.microsoft.com/office/drawing/2014/main" id="{B0002C3B-1FA3-41AF-A879-FD936D541004}"/>
              </a:ext>
            </a:extLst>
          </p:cNvPr>
          <p:cNvSpPr>
            <a:spLocks noGrp="1"/>
          </p:cNvSpPr>
          <p:nvPr>
            <p:ph type="ftr" sz="quarter" idx="12"/>
          </p:nvPr>
        </p:nvSpPr>
        <p:spPr/>
        <p:txBody>
          <a:bodyPr/>
          <a:lstStyle/>
          <a:p>
            <a:r>
              <a:rPr lang="en-US" noProof="0"/>
              <a:t>Add a footer</a:t>
            </a:r>
            <a:endParaRPr lang="en-US" noProof="0" dirty="0"/>
          </a:p>
        </p:txBody>
      </p:sp>
      <p:sp>
        <p:nvSpPr>
          <p:cNvPr id="5" name="Slide Number Placeholder 4">
            <a:extLst>
              <a:ext uri="{FF2B5EF4-FFF2-40B4-BE49-F238E27FC236}">
                <a16:creationId xmlns:a16="http://schemas.microsoft.com/office/drawing/2014/main" id="{59B78A67-E76A-412D-964A-3606673AB098}"/>
              </a:ext>
            </a:extLst>
          </p:cNvPr>
          <p:cNvSpPr>
            <a:spLocks noGrp="1"/>
          </p:cNvSpPr>
          <p:nvPr>
            <p:ph type="sldNum" sz="quarter" idx="33"/>
          </p:nvPr>
        </p:nvSpPr>
        <p:spPr/>
        <p:txBody>
          <a:bodyPr/>
          <a:lstStyle/>
          <a:p>
            <a:fld id="{19B51A1E-902D-48AF-9020-955120F399B6}" type="slidenum">
              <a:rPr lang="en-US" noProof="0" smtClean="0"/>
              <a:pPr/>
              <a:t>13</a:t>
            </a:fld>
            <a:endParaRPr lang="en-US" noProof="0" dirty="0"/>
          </a:p>
        </p:txBody>
      </p:sp>
      <p:pic>
        <p:nvPicPr>
          <p:cNvPr id="7" name="Picture 6">
            <a:extLst>
              <a:ext uri="{FF2B5EF4-FFF2-40B4-BE49-F238E27FC236}">
                <a16:creationId xmlns:a16="http://schemas.microsoft.com/office/drawing/2014/main" id="{A6733844-EAC6-4001-AAB9-15607B10FEC8}"/>
              </a:ext>
            </a:extLst>
          </p:cNvPr>
          <p:cNvPicPr>
            <a:picLocks noChangeAspect="1"/>
          </p:cNvPicPr>
          <p:nvPr/>
        </p:nvPicPr>
        <p:blipFill>
          <a:blip r:embed="rId2"/>
          <a:stretch>
            <a:fillRect/>
          </a:stretch>
        </p:blipFill>
        <p:spPr>
          <a:xfrm>
            <a:off x="7143750" y="1752600"/>
            <a:ext cx="2857500" cy="2857500"/>
          </a:xfrm>
          <a:prstGeom prst="rect">
            <a:avLst/>
          </a:prstGeom>
        </p:spPr>
      </p:pic>
      <p:pic>
        <p:nvPicPr>
          <p:cNvPr id="9" name="Picture 8">
            <a:extLst>
              <a:ext uri="{FF2B5EF4-FFF2-40B4-BE49-F238E27FC236}">
                <a16:creationId xmlns:a16="http://schemas.microsoft.com/office/drawing/2014/main" id="{ADB50AC9-E654-445F-B8B6-7EB279F9FFB6}"/>
              </a:ext>
            </a:extLst>
          </p:cNvPr>
          <p:cNvPicPr>
            <a:picLocks noChangeAspect="1"/>
          </p:cNvPicPr>
          <p:nvPr/>
        </p:nvPicPr>
        <p:blipFill>
          <a:blip r:embed="rId3"/>
          <a:stretch>
            <a:fillRect/>
          </a:stretch>
        </p:blipFill>
        <p:spPr>
          <a:xfrm>
            <a:off x="9787800" y="6371351"/>
            <a:ext cx="1998331" cy="362318"/>
          </a:xfrm>
          <a:prstGeom prst="rect">
            <a:avLst/>
          </a:prstGeom>
        </p:spPr>
      </p:pic>
    </p:spTree>
    <p:extLst>
      <p:ext uri="{BB962C8B-B14F-4D97-AF65-F5344CB8AC3E}">
        <p14:creationId xmlns:p14="http://schemas.microsoft.com/office/powerpoint/2010/main" val="52212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D2066-A57E-4D44-8A16-59A53E067495}"/>
              </a:ext>
            </a:extLst>
          </p:cNvPr>
          <p:cNvSpPr>
            <a:spLocks noGrp="1"/>
          </p:cNvSpPr>
          <p:nvPr>
            <p:ph type="title"/>
          </p:nvPr>
        </p:nvSpPr>
        <p:spPr/>
        <p:txBody>
          <a:bodyPr/>
          <a:lstStyle/>
          <a:p>
            <a:r>
              <a:rPr lang="en-US" dirty="0"/>
              <a:t>Notion: Healthcare Products Revenue</a:t>
            </a:r>
            <a:endParaRPr lang="en-MY" dirty="0"/>
          </a:p>
        </p:txBody>
      </p:sp>
      <p:sp>
        <p:nvSpPr>
          <p:cNvPr id="3" name="Text Placeholder 2">
            <a:extLst>
              <a:ext uri="{FF2B5EF4-FFF2-40B4-BE49-F238E27FC236}">
                <a16:creationId xmlns:a16="http://schemas.microsoft.com/office/drawing/2014/main" id="{6C441FA5-CE7C-4FF9-9D39-0053B9786994}"/>
              </a:ext>
            </a:extLst>
          </p:cNvPr>
          <p:cNvSpPr>
            <a:spLocks noGrp="1"/>
          </p:cNvSpPr>
          <p:nvPr>
            <p:ph type="body" sz="quarter" idx="32"/>
          </p:nvPr>
        </p:nvSpPr>
        <p:spPr>
          <a:xfrm>
            <a:off x="431800" y="1007999"/>
            <a:ext cx="11339513" cy="4907025"/>
          </a:xfrm>
        </p:spPr>
        <p:txBody>
          <a:bodyPr/>
          <a:lstStyle/>
          <a:p>
            <a:r>
              <a:rPr lang="en-US" dirty="0"/>
              <a:t>Assumptions:</a:t>
            </a:r>
          </a:p>
          <a:p>
            <a:pPr marL="285750" indent="-285750">
              <a:buFont typeface="Arial" panose="020B0604020202020204" pitchFamily="34" charset="0"/>
              <a:buChar char="•"/>
            </a:pPr>
            <a:r>
              <a:rPr lang="en-US" dirty="0"/>
              <a:t>Face mask 3 ply we assume RM1 a unit price</a:t>
            </a:r>
          </a:p>
          <a:p>
            <a:pPr marL="285750" indent="-285750">
              <a:buFont typeface="Arial" panose="020B0604020202020204" pitchFamily="34" charset="0"/>
              <a:buChar char="•"/>
            </a:pPr>
            <a:r>
              <a:rPr lang="en-US" dirty="0"/>
              <a:t>PP MB we assume USD50,000 a ton</a:t>
            </a:r>
          </a:p>
          <a:p>
            <a:r>
              <a:rPr lang="en-US" dirty="0"/>
              <a:t>Revenue each month:</a:t>
            </a:r>
          </a:p>
          <a:p>
            <a:pPr marL="285750" indent="-285750">
              <a:buFont typeface="Arial" panose="020B0604020202020204" pitchFamily="34" charset="0"/>
              <a:buChar char="•"/>
            </a:pPr>
            <a:r>
              <a:rPr lang="en-US" dirty="0"/>
              <a:t>3 ply face mask max revenue of 10 mil pcs using 10 tons PP MB a month: </a:t>
            </a:r>
            <a:r>
              <a:rPr lang="en-US" b="1" dirty="0"/>
              <a:t>RM10 million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PP MB max revenue on balance 40 tons a month: USD2 million or </a:t>
            </a:r>
            <a:r>
              <a:rPr lang="en-US" b="1" dirty="0"/>
              <a:t>RM8.7 million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Total face mask + PP MB sales a month: </a:t>
            </a:r>
            <a:r>
              <a:rPr lang="en-US" b="1" dirty="0"/>
              <a:t>RM18.7 million in Q4 FY2020</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Next stage expansion before FY2021: </a:t>
            </a:r>
            <a:r>
              <a:rPr lang="en-US" dirty="0"/>
              <a:t>Additional 50 tons PP MB a month giving sales of </a:t>
            </a:r>
            <a:r>
              <a:rPr lang="en-US" b="1" dirty="0"/>
              <a:t>RM10.9 mil</a:t>
            </a:r>
          </a:p>
          <a:p>
            <a:pPr marL="285750" indent="-285750">
              <a:buFont typeface="Arial" panose="020B0604020202020204" pitchFamily="34" charset="0"/>
              <a:buChar char="•"/>
            </a:pPr>
            <a:r>
              <a:rPr lang="en-US" dirty="0"/>
              <a:t>So </a:t>
            </a:r>
            <a:r>
              <a:rPr lang="en-US" b="1" dirty="0"/>
              <a:t>Healthcare Products </a:t>
            </a:r>
            <a:r>
              <a:rPr lang="en-US" dirty="0"/>
              <a:t>in </a:t>
            </a:r>
            <a:r>
              <a:rPr lang="en-US" b="1" dirty="0"/>
              <a:t>FY2021</a:t>
            </a:r>
            <a:r>
              <a:rPr lang="en-US" dirty="0"/>
              <a:t> </a:t>
            </a:r>
            <a:r>
              <a:rPr lang="en-US" dirty="0" err="1"/>
              <a:t>est</a:t>
            </a:r>
            <a:r>
              <a:rPr lang="en-US" dirty="0"/>
              <a:t> sales </a:t>
            </a:r>
            <a:r>
              <a:rPr lang="en-US" b="1" dirty="0"/>
              <a:t>RM29.6 mil a month</a:t>
            </a:r>
            <a:endParaRPr lang="en-MY" b="1" dirty="0"/>
          </a:p>
        </p:txBody>
      </p:sp>
      <p:sp>
        <p:nvSpPr>
          <p:cNvPr id="4" name="Footer Placeholder 3">
            <a:extLst>
              <a:ext uri="{FF2B5EF4-FFF2-40B4-BE49-F238E27FC236}">
                <a16:creationId xmlns:a16="http://schemas.microsoft.com/office/drawing/2014/main" id="{BEB8BD4D-1582-416E-BF79-3C03BF57084E}"/>
              </a:ext>
            </a:extLst>
          </p:cNvPr>
          <p:cNvSpPr>
            <a:spLocks noGrp="1"/>
          </p:cNvSpPr>
          <p:nvPr>
            <p:ph type="ftr" sz="quarter" idx="12"/>
          </p:nvPr>
        </p:nvSpPr>
        <p:spPr/>
        <p:txBody>
          <a:bodyPr/>
          <a:lstStyle/>
          <a:p>
            <a:r>
              <a:rPr lang="en-US" noProof="0"/>
              <a:t>Add a footer</a:t>
            </a:r>
            <a:endParaRPr lang="en-US" noProof="0" dirty="0"/>
          </a:p>
        </p:txBody>
      </p:sp>
      <p:sp>
        <p:nvSpPr>
          <p:cNvPr id="5" name="Slide Number Placeholder 4">
            <a:extLst>
              <a:ext uri="{FF2B5EF4-FFF2-40B4-BE49-F238E27FC236}">
                <a16:creationId xmlns:a16="http://schemas.microsoft.com/office/drawing/2014/main" id="{DD374CB4-20B3-4203-9414-974CCDE351BE}"/>
              </a:ext>
            </a:extLst>
          </p:cNvPr>
          <p:cNvSpPr>
            <a:spLocks noGrp="1"/>
          </p:cNvSpPr>
          <p:nvPr>
            <p:ph type="sldNum" sz="quarter" idx="33"/>
          </p:nvPr>
        </p:nvSpPr>
        <p:spPr/>
        <p:txBody>
          <a:bodyPr/>
          <a:lstStyle/>
          <a:p>
            <a:fld id="{19B51A1E-902D-48AF-9020-955120F399B6}" type="slidenum">
              <a:rPr lang="en-US" noProof="0" smtClean="0"/>
              <a:pPr/>
              <a:t>14</a:t>
            </a:fld>
            <a:endParaRPr lang="en-US" noProof="0" dirty="0"/>
          </a:p>
        </p:txBody>
      </p:sp>
      <p:pic>
        <p:nvPicPr>
          <p:cNvPr id="7" name="Picture 6">
            <a:extLst>
              <a:ext uri="{FF2B5EF4-FFF2-40B4-BE49-F238E27FC236}">
                <a16:creationId xmlns:a16="http://schemas.microsoft.com/office/drawing/2014/main" id="{4FFD4A32-71D5-45A7-A5C1-F7DAC4362350}"/>
              </a:ext>
            </a:extLst>
          </p:cNvPr>
          <p:cNvPicPr>
            <a:picLocks noChangeAspect="1"/>
          </p:cNvPicPr>
          <p:nvPr/>
        </p:nvPicPr>
        <p:blipFill>
          <a:blip r:embed="rId2"/>
          <a:stretch>
            <a:fillRect/>
          </a:stretch>
        </p:blipFill>
        <p:spPr>
          <a:xfrm>
            <a:off x="8777287" y="551672"/>
            <a:ext cx="2466975" cy="1847850"/>
          </a:xfrm>
          <a:prstGeom prst="rect">
            <a:avLst/>
          </a:prstGeom>
        </p:spPr>
      </p:pic>
      <p:pic>
        <p:nvPicPr>
          <p:cNvPr id="9" name="Picture 8">
            <a:extLst>
              <a:ext uri="{FF2B5EF4-FFF2-40B4-BE49-F238E27FC236}">
                <a16:creationId xmlns:a16="http://schemas.microsoft.com/office/drawing/2014/main" id="{A3901E3E-DE87-4F33-8106-6701B433E7D6}"/>
              </a:ext>
            </a:extLst>
          </p:cNvPr>
          <p:cNvPicPr>
            <a:picLocks noChangeAspect="1"/>
          </p:cNvPicPr>
          <p:nvPr/>
        </p:nvPicPr>
        <p:blipFill>
          <a:blip r:embed="rId3"/>
          <a:stretch>
            <a:fillRect/>
          </a:stretch>
        </p:blipFill>
        <p:spPr>
          <a:xfrm>
            <a:off x="9874050" y="6392939"/>
            <a:ext cx="1885950" cy="410411"/>
          </a:xfrm>
          <a:prstGeom prst="rect">
            <a:avLst/>
          </a:prstGeom>
        </p:spPr>
      </p:pic>
    </p:spTree>
    <p:extLst>
      <p:ext uri="{BB962C8B-B14F-4D97-AF65-F5344CB8AC3E}">
        <p14:creationId xmlns:p14="http://schemas.microsoft.com/office/powerpoint/2010/main" val="254746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B6E0-E41F-4C2F-8E6A-8DCDC8DA1C8E}"/>
              </a:ext>
            </a:extLst>
          </p:cNvPr>
          <p:cNvSpPr>
            <a:spLocks noGrp="1"/>
          </p:cNvSpPr>
          <p:nvPr>
            <p:ph type="title"/>
          </p:nvPr>
        </p:nvSpPr>
        <p:spPr/>
        <p:txBody>
          <a:bodyPr/>
          <a:lstStyle/>
          <a:p>
            <a:r>
              <a:rPr lang="en-US" dirty="0"/>
              <a:t>Notion: Key  expansion Catalysts  next 3 months:</a:t>
            </a:r>
            <a:endParaRPr lang="en-MY" dirty="0"/>
          </a:p>
        </p:txBody>
      </p:sp>
      <p:sp>
        <p:nvSpPr>
          <p:cNvPr id="3" name="Text Placeholder 2">
            <a:extLst>
              <a:ext uri="{FF2B5EF4-FFF2-40B4-BE49-F238E27FC236}">
                <a16:creationId xmlns:a16="http://schemas.microsoft.com/office/drawing/2014/main" id="{1A096657-E617-4521-853A-BEEEAA442CD6}"/>
              </a:ext>
            </a:extLst>
          </p:cNvPr>
          <p:cNvSpPr>
            <a:spLocks noGrp="1"/>
          </p:cNvSpPr>
          <p:nvPr>
            <p:ph type="body" sz="quarter" idx="32"/>
          </p:nvPr>
        </p:nvSpPr>
        <p:spPr>
          <a:xfrm>
            <a:off x="431800" y="1008000"/>
            <a:ext cx="11339513" cy="5183250"/>
          </a:xfrm>
        </p:spPr>
        <p:txBody>
          <a:bodyPr/>
          <a:lstStyle/>
          <a:p>
            <a:pPr marL="285750" indent="-285750">
              <a:buFont typeface="Arial" panose="020B0604020202020204" pitchFamily="34" charset="0"/>
              <a:buChar char="•"/>
            </a:pPr>
            <a:r>
              <a:rPr lang="en-US" sz="2000" b="1" dirty="0"/>
              <a:t>3 or 4 ply </a:t>
            </a:r>
            <a:r>
              <a:rPr lang="en-US" sz="2000" dirty="0"/>
              <a:t>face mask expansion of 16 mil pcs a month: RM16 mil potential sales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PP </a:t>
            </a:r>
            <a:r>
              <a:rPr lang="en-US" sz="2000" b="1" dirty="0" err="1"/>
              <a:t>meltblown</a:t>
            </a:r>
            <a:r>
              <a:rPr lang="en-US" sz="2000" b="1" dirty="0"/>
              <a:t> </a:t>
            </a:r>
            <a:r>
              <a:rPr lang="en-US" sz="2000" dirty="0"/>
              <a:t>expansion of 50 tons or more: RM10.9 mil potential sales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N95</a:t>
            </a:r>
            <a:r>
              <a:rPr lang="en-US" sz="2000" dirty="0"/>
              <a:t> respirators expansion of 2 mil pcs a month: assume RM4 a piece:</a:t>
            </a:r>
          </a:p>
          <a:p>
            <a:r>
              <a:rPr lang="en-US" sz="2000" dirty="0"/>
              <a:t>     Potential RM8 mil sales</a:t>
            </a:r>
          </a:p>
          <a:p>
            <a:endParaRPr lang="en-US" sz="2000" dirty="0"/>
          </a:p>
          <a:p>
            <a:pPr marL="342900" indent="-342900">
              <a:buFont typeface="Arial" panose="020B0604020202020204" pitchFamily="34" charset="0"/>
              <a:buChar char="•"/>
            </a:pPr>
            <a:r>
              <a:rPr lang="en-US" sz="2000" dirty="0"/>
              <a:t>Total potential sales of 3 catalysts: </a:t>
            </a:r>
            <a:r>
              <a:rPr lang="en-US" sz="2000" b="1" dirty="0"/>
              <a:t>RM34.9 mil a month</a:t>
            </a:r>
            <a:endParaRPr lang="en-MY" sz="2000" b="1" dirty="0"/>
          </a:p>
        </p:txBody>
      </p:sp>
      <p:sp>
        <p:nvSpPr>
          <p:cNvPr id="4" name="Footer Placeholder 3">
            <a:extLst>
              <a:ext uri="{FF2B5EF4-FFF2-40B4-BE49-F238E27FC236}">
                <a16:creationId xmlns:a16="http://schemas.microsoft.com/office/drawing/2014/main" id="{C06C4204-A3D4-4BF6-9DA7-8CC4CF13C818}"/>
              </a:ext>
            </a:extLst>
          </p:cNvPr>
          <p:cNvSpPr>
            <a:spLocks noGrp="1"/>
          </p:cNvSpPr>
          <p:nvPr>
            <p:ph type="ftr" sz="quarter" idx="12"/>
          </p:nvPr>
        </p:nvSpPr>
        <p:spPr/>
        <p:txBody>
          <a:bodyPr/>
          <a:lstStyle/>
          <a:p>
            <a:r>
              <a:rPr lang="en-US" noProof="0"/>
              <a:t>Add a footer</a:t>
            </a:r>
            <a:endParaRPr lang="en-US" noProof="0" dirty="0"/>
          </a:p>
        </p:txBody>
      </p:sp>
      <p:sp>
        <p:nvSpPr>
          <p:cNvPr id="5" name="Slide Number Placeholder 4">
            <a:extLst>
              <a:ext uri="{FF2B5EF4-FFF2-40B4-BE49-F238E27FC236}">
                <a16:creationId xmlns:a16="http://schemas.microsoft.com/office/drawing/2014/main" id="{B69C41A5-1A51-4763-80FD-D9D67D3687FE}"/>
              </a:ext>
            </a:extLst>
          </p:cNvPr>
          <p:cNvSpPr>
            <a:spLocks noGrp="1"/>
          </p:cNvSpPr>
          <p:nvPr>
            <p:ph type="sldNum" sz="quarter" idx="33"/>
          </p:nvPr>
        </p:nvSpPr>
        <p:spPr/>
        <p:txBody>
          <a:bodyPr/>
          <a:lstStyle/>
          <a:p>
            <a:fld id="{19B51A1E-902D-48AF-9020-955120F399B6}" type="slidenum">
              <a:rPr lang="en-US" noProof="0" smtClean="0"/>
              <a:pPr/>
              <a:t>15</a:t>
            </a:fld>
            <a:endParaRPr lang="en-US" noProof="0" dirty="0"/>
          </a:p>
        </p:txBody>
      </p:sp>
      <p:pic>
        <p:nvPicPr>
          <p:cNvPr id="7" name="Picture 6">
            <a:extLst>
              <a:ext uri="{FF2B5EF4-FFF2-40B4-BE49-F238E27FC236}">
                <a16:creationId xmlns:a16="http://schemas.microsoft.com/office/drawing/2014/main" id="{64490DBD-CF35-4B29-BE98-445C5095C43D}"/>
              </a:ext>
            </a:extLst>
          </p:cNvPr>
          <p:cNvPicPr>
            <a:picLocks noChangeAspect="1"/>
          </p:cNvPicPr>
          <p:nvPr/>
        </p:nvPicPr>
        <p:blipFill>
          <a:blip r:embed="rId2"/>
          <a:stretch>
            <a:fillRect/>
          </a:stretch>
        </p:blipFill>
        <p:spPr>
          <a:xfrm>
            <a:off x="9753599" y="6371351"/>
            <a:ext cx="2017713" cy="432000"/>
          </a:xfrm>
          <a:prstGeom prst="rect">
            <a:avLst/>
          </a:prstGeom>
        </p:spPr>
      </p:pic>
      <p:pic>
        <p:nvPicPr>
          <p:cNvPr id="9" name="Picture 8">
            <a:extLst>
              <a:ext uri="{FF2B5EF4-FFF2-40B4-BE49-F238E27FC236}">
                <a16:creationId xmlns:a16="http://schemas.microsoft.com/office/drawing/2014/main" id="{82AD5FC9-0C29-4398-BFCD-4521071949AE}"/>
              </a:ext>
            </a:extLst>
          </p:cNvPr>
          <p:cNvPicPr>
            <a:picLocks noChangeAspect="1"/>
          </p:cNvPicPr>
          <p:nvPr/>
        </p:nvPicPr>
        <p:blipFill>
          <a:blip r:embed="rId3"/>
          <a:stretch>
            <a:fillRect/>
          </a:stretch>
        </p:blipFill>
        <p:spPr>
          <a:xfrm>
            <a:off x="9895940" y="2435371"/>
            <a:ext cx="1733029" cy="1987258"/>
          </a:xfrm>
          <a:prstGeom prst="rect">
            <a:avLst/>
          </a:prstGeom>
        </p:spPr>
      </p:pic>
    </p:spTree>
    <p:extLst>
      <p:ext uri="{BB962C8B-B14F-4D97-AF65-F5344CB8AC3E}">
        <p14:creationId xmlns:p14="http://schemas.microsoft.com/office/powerpoint/2010/main" val="3517630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B2C1-CEBC-4B22-B0E2-46CA379C0334}"/>
              </a:ext>
            </a:extLst>
          </p:cNvPr>
          <p:cNvSpPr>
            <a:spLocks noGrp="1"/>
          </p:cNvSpPr>
          <p:nvPr>
            <p:ph type="title"/>
          </p:nvPr>
        </p:nvSpPr>
        <p:spPr/>
        <p:txBody>
          <a:bodyPr/>
          <a:lstStyle/>
          <a:p>
            <a:r>
              <a:rPr lang="en-US" dirty="0"/>
              <a:t>Conclusions of New Paradigm Shift Strategy</a:t>
            </a:r>
            <a:endParaRPr lang="en-MY" dirty="0"/>
          </a:p>
        </p:txBody>
      </p:sp>
      <p:sp>
        <p:nvSpPr>
          <p:cNvPr id="3" name="Text Placeholder 2">
            <a:extLst>
              <a:ext uri="{FF2B5EF4-FFF2-40B4-BE49-F238E27FC236}">
                <a16:creationId xmlns:a16="http://schemas.microsoft.com/office/drawing/2014/main" id="{B01B3A92-D12A-4813-9294-86C7927E12B3}"/>
              </a:ext>
            </a:extLst>
          </p:cNvPr>
          <p:cNvSpPr>
            <a:spLocks noGrp="1"/>
          </p:cNvSpPr>
          <p:nvPr>
            <p:ph type="body" sz="quarter" idx="32"/>
          </p:nvPr>
        </p:nvSpPr>
        <p:spPr>
          <a:xfrm>
            <a:off x="432000" y="1959626"/>
            <a:ext cx="11339513" cy="4411725"/>
          </a:xfrm>
        </p:spPr>
        <p:txBody>
          <a:bodyPr/>
          <a:lstStyle/>
          <a:p>
            <a:pPr marL="285750" indent="-285750">
              <a:buFont typeface="Arial" panose="020B0604020202020204" pitchFamily="34" charset="0"/>
              <a:buChar char="•"/>
            </a:pPr>
            <a:r>
              <a:rPr lang="en-US" b="1" dirty="0"/>
              <a:t>Metals</a:t>
            </a:r>
            <a:r>
              <a:rPr lang="en-US" dirty="0"/>
              <a:t> business + new </a:t>
            </a:r>
            <a:r>
              <a:rPr lang="en-US" b="1" dirty="0"/>
              <a:t>Healthcare</a:t>
            </a:r>
            <a:r>
              <a:rPr lang="en-US" dirty="0"/>
              <a:t> Products. Common: automated machines and high volume &amp; quality manufacture. A new </a:t>
            </a:r>
            <a:r>
              <a:rPr lang="en-US" b="1" dirty="0"/>
              <a:t>Paradigm Shift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HDD growth </a:t>
            </a:r>
            <a:r>
              <a:rPr lang="en-US" dirty="0"/>
              <a:t>sector for now, the EMS and Automotive sectors recovery in late 2021 but HDD spacer growth is limited by </a:t>
            </a:r>
            <a:r>
              <a:rPr lang="en-US" b="1" dirty="0"/>
              <a:t>competition</a:t>
            </a:r>
            <a:r>
              <a:rPr lang="en-US" dirty="0"/>
              <a:t> and change to </a:t>
            </a:r>
            <a:r>
              <a:rPr lang="en-US" b="1" dirty="0"/>
              <a:t>titanium/stainless steel</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Post pandemic, </a:t>
            </a:r>
            <a:r>
              <a:rPr lang="en-US" b="1" dirty="0"/>
              <a:t>autonomous electric cars </a:t>
            </a:r>
            <a:r>
              <a:rPr lang="en-US" dirty="0"/>
              <a:t>(social distancing factor) and need for braking parts and </a:t>
            </a:r>
            <a:r>
              <a:rPr lang="en-US" b="1" dirty="0"/>
              <a:t>camera sensors </a:t>
            </a:r>
            <a:r>
              <a:rPr lang="en-US" dirty="0"/>
              <a:t>opportunities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PP </a:t>
            </a:r>
            <a:r>
              <a:rPr lang="en-US" b="1" dirty="0"/>
              <a:t>melt-blown </a:t>
            </a:r>
            <a:r>
              <a:rPr lang="en-US" dirty="0"/>
              <a:t>fabric production: </a:t>
            </a:r>
            <a:r>
              <a:rPr lang="en-US" b="1" dirty="0"/>
              <a:t>non-Healthcare</a:t>
            </a:r>
            <a:r>
              <a:rPr lang="en-US" dirty="0"/>
              <a:t> applications HEPA filters &amp;</a:t>
            </a:r>
          </a:p>
          <a:p>
            <a:r>
              <a:rPr lang="en-US" dirty="0"/>
              <a:t>      cars and water filters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Notion is building a </a:t>
            </a:r>
            <a:r>
              <a:rPr lang="en-US" b="1" dirty="0"/>
              <a:t>new economic moat. Healthcare </a:t>
            </a:r>
            <a:r>
              <a:rPr lang="en-US" dirty="0"/>
              <a:t>target</a:t>
            </a:r>
            <a:r>
              <a:rPr lang="en-US" b="1" dirty="0"/>
              <a:t> net margin 15 to  20%</a:t>
            </a:r>
          </a:p>
          <a:p>
            <a:pPr marL="285750" indent="-285750">
              <a:buFont typeface="Arial" panose="020B0604020202020204" pitchFamily="34" charset="0"/>
              <a:buChar char="•"/>
            </a:pPr>
            <a:endParaRPr lang="en-US" dirty="0"/>
          </a:p>
          <a:p>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06A56D98-1BB3-4F66-BAC3-92B3A32E40F0}"/>
              </a:ext>
            </a:extLst>
          </p:cNvPr>
          <p:cNvSpPr>
            <a:spLocks noGrp="1"/>
          </p:cNvSpPr>
          <p:nvPr>
            <p:ph type="ftr" sz="quarter" idx="12"/>
          </p:nvPr>
        </p:nvSpPr>
        <p:spPr/>
        <p:txBody>
          <a:bodyPr/>
          <a:lstStyle/>
          <a:p>
            <a:r>
              <a:rPr lang="en-US" noProof="0"/>
              <a:t>Add a footer</a:t>
            </a:r>
            <a:endParaRPr lang="en-US" noProof="0" dirty="0"/>
          </a:p>
        </p:txBody>
      </p:sp>
      <p:sp>
        <p:nvSpPr>
          <p:cNvPr id="5" name="Slide Number Placeholder 4">
            <a:extLst>
              <a:ext uri="{FF2B5EF4-FFF2-40B4-BE49-F238E27FC236}">
                <a16:creationId xmlns:a16="http://schemas.microsoft.com/office/drawing/2014/main" id="{E5C0FA9A-36D8-4E5F-AF4B-319BB6E18D1D}"/>
              </a:ext>
            </a:extLst>
          </p:cNvPr>
          <p:cNvSpPr>
            <a:spLocks noGrp="1"/>
          </p:cNvSpPr>
          <p:nvPr>
            <p:ph type="sldNum" sz="quarter" idx="33"/>
          </p:nvPr>
        </p:nvSpPr>
        <p:spPr/>
        <p:txBody>
          <a:bodyPr/>
          <a:lstStyle/>
          <a:p>
            <a:fld id="{19B51A1E-902D-48AF-9020-955120F399B6}" type="slidenum">
              <a:rPr lang="en-US" noProof="0" smtClean="0"/>
              <a:pPr/>
              <a:t>16</a:t>
            </a:fld>
            <a:endParaRPr lang="en-US" noProof="0" dirty="0"/>
          </a:p>
        </p:txBody>
      </p:sp>
      <p:pic>
        <p:nvPicPr>
          <p:cNvPr id="7" name="Picture 6">
            <a:extLst>
              <a:ext uri="{FF2B5EF4-FFF2-40B4-BE49-F238E27FC236}">
                <a16:creationId xmlns:a16="http://schemas.microsoft.com/office/drawing/2014/main" id="{5281669F-1ADA-41BE-B9EF-5ACEF5A65C1B}"/>
              </a:ext>
            </a:extLst>
          </p:cNvPr>
          <p:cNvPicPr>
            <a:picLocks noChangeAspect="1"/>
          </p:cNvPicPr>
          <p:nvPr/>
        </p:nvPicPr>
        <p:blipFill>
          <a:blip r:embed="rId2"/>
          <a:stretch>
            <a:fillRect/>
          </a:stretch>
        </p:blipFill>
        <p:spPr>
          <a:xfrm>
            <a:off x="9744075" y="0"/>
            <a:ext cx="2447925" cy="1800702"/>
          </a:xfrm>
          <a:prstGeom prst="rect">
            <a:avLst/>
          </a:prstGeom>
        </p:spPr>
      </p:pic>
      <p:pic>
        <p:nvPicPr>
          <p:cNvPr id="9" name="Picture 8">
            <a:extLst>
              <a:ext uri="{FF2B5EF4-FFF2-40B4-BE49-F238E27FC236}">
                <a16:creationId xmlns:a16="http://schemas.microsoft.com/office/drawing/2014/main" id="{058FDA0C-FAB6-43A3-99DD-9A6D7491D7CC}"/>
              </a:ext>
            </a:extLst>
          </p:cNvPr>
          <p:cNvPicPr>
            <a:picLocks noChangeAspect="1"/>
          </p:cNvPicPr>
          <p:nvPr/>
        </p:nvPicPr>
        <p:blipFill>
          <a:blip r:embed="rId3"/>
          <a:stretch>
            <a:fillRect/>
          </a:stretch>
        </p:blipFill>
        <p:spPr>
          <a:xfrm>
            <a:off x="9744075" y="6386158"/>
            <a:ext cx="2027438" cy="402386"/>
          </a:xfrm>
          <a:prstGeom prst="rect">
            <a:avLst/>
          </a:prstGeom>
        </p:spPr>
      </p:pic>
      <p:pic>
        <p:nvPicPr>
          <p:cNvPr id="8" name="Picture 7">
            <a:extLst>
              <a:ext uri="{FF2B5EF4-FFF2-40B4-BE49-F238E27FC236}">
                <a16:creationId xmlns:a16="http://schemas.microsoft.com/office/drawing/2014/main" id="{4B6B79E7-9ADC-4B9F-AF4C-C2DB8063B027}"/>
              </a:ext>
            </a:extLst>
          </p:cNvPr>
          <p:cNvPicPr>
            <a:picLocks noChangeAspect="1"/>
          </p:cNvPicPr>
          <p:nvPr/>
        </p:nvPicPr>
        <p:blipFill>
          <a:blip r:embed="rId4"/>
          <a:stretch>
            <a:fillRect/>
          </a:stretch>
        </p:blipFill>
        <p:spPr>
          <a:xfrm>
            <a:off x="9744075" y="4391025"/>
            <a:ext cx="2447925" cy="1965519"/>
          </a:xfrm>
          <a:prstGeom prst="rect">
            <a:avLst/>
          </a:prstGeom>
        </p:spPr>
      </p:pic>
    </p:spTree>
    <p:extLst>
      <p:ext uri="{BB962C8B-B14F-4D97-AF65-F5344CB8AC3E}">
        <p14:creationId xmlns:p14="http://schemas.microsoft.com/office/powerpoint/2010/main" val="3679570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solidFill>
            <a:schemeClr val="tx1">
              <a:lumMod val="75000"/>
              <a:lumOff val="25000"/>
            </a:schemeClr>
          </a:solidFill>
        </p:spPr>
        <p:txBody>
          <a:bodyPr/>
          <a:lstStyle/>
          <a:p>
            <a:r>
              <a:rPr lang="en-US" dirty="0" err="1"/>
              <a:t>Thoo</a:t>
            </a:r>
            <a:r>
              <a:rPr lang="en-US" dirty="0"/>
              <a:t> Chow Fah</a:t>
            </a:r>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85495" y="4006655"/>
            <a:ext cx="218900" cy="218900"/>
          </a:xfrm>
          <a:prstGeom prst="rect">
            <a:avLst/>
          </a:prstGeom>
        </p:spPr>
      </p:pic>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solidFill>
            <a:schemeClr val="tx1">
              <a:lumMod val="75000"/>
              <a:lumOff val="25000"/>
            </a:schemeClr>
          </a:solidFill>
        </p:spPr>
        <p:txBody>
          <a:bodyPr/>
          <a:lstStyle/>
          <a:p>
            <a:r>
              <a:rPr lang="en-US" dirty="0"/>
              <a:t>Executive Chairman</a:t>
            </a:r>
          </a:p>
        </p:txBody>
      </p:sp>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85495" y="4355103"/>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solidFill>
            <a:schemeClr val="tx1">
              <a:lumMod val="75000"/>
              <a:lumOff val="25000"/>
            </a:schemeClr>
          </a:solidFill>
        </p:spPr>
        <p:txBody>
          <a:bodyPr/>
          <a:lstStyle/>
          <a:p>
            <a:r>
              <a:rPr lang="en-US" dirty="0"/>
              <a:t>Notion </a:t>
            </a:r>
            <a:r>
              <a:rPr lang="en-US" dirty="0" err="1"/>
              <a:t>VTec</a:t>
            </a:r>
            <a:r>
              <a:rPr lang="en-US" dirty="0"/>
              <a:t> </a:t>
            </a:r>
            <a:r>
              <a:rPr lang="en-US" dirty="0" err="1"/>
              <a:t>Bhd</a:t>
            </a:r>
            <a:endParaRPr lang="en-US" dirty="0"/>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485495" y="4703551"/>
            <a:ext cx="218900" cy="218900"/>
          </a:xfrm>
          <a:prstGeom prst="rect">
            <a:avLst/>
          </a:prstGeom>
        </p:spPr>
      </p:pic>
      <p:sp>
        <p:nvSpPr>
          <p:cNvPr id="16" name="Text Placeholder 15">
            <a:extLst>
              <a:ext uri="{FF2B5EF4-FFF2-40B4-BE49-F238E27FC236}">
                <a16:creationId xmlns:a16="http://schemas.microsoft.com/office/drawing/2014/main" id="{FD8A1232-50A8-4535-AAF9-7F4180EAA0DD}"/>
              </a:ext>
            </a:extLst>
          </p:cNvPr>
          <p:cNvSpPr>
            <a:spLocks noGrp="1"/>
          </p:cNvSpPr>
          <p:nvPr>
            <p:ph type="body" sz="quarter" idx="18"/>
          </p:nvPr>
        </p:nvSpPr>
        <p:spPr>
          <a:solidFill>
            <a:schemeClr val="tx1">
              <a:lumMod val="75000"/>
              <a:lumOff val="25000"/>
            </a:schemeClr>
          </a:solidFill>
        </p:spPr>
        <p:txBody>
          <a:bodyPr/>
          <a:lstStyle/>
          <a:p>
            <a:r>
              <a:rPr lang="en-US" dirty="0"/>
              <a:t>www.notionvtec.com</a:t>
            </a:r>
          </a:p>
        </p:txBody>
      </p:sp>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472552" y="5040763"/>
            <a:ext cx="244786" cy="244786"/>
          </a:xfrm>
          <a:prstGeom prst="rect">
            <a:avLst/>
          </a:prstGeom>
        </p:spPr>
      </p:pic>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a:solidFill>
            <a:schemeClr val="tx1">
              <a:lumMod val="95000"/>
              <a:lumOff val="5000"/>
            </a:schemeClr>
          </a:solidFill>
        </p:spPr>
        <p:txBody>
          <a:bodyPr/>
          <a:lstStyle/>
          <a:p>
            <a:fld id="{19B51A1E-902D-48AF-9020-955120F399B6}" type="slidenum">
              <a:rPr lang="en-US" smtClean="0"/>
              <a:pPr/>
              <a:t>17</a:t>
            </a:fld>
            <a:endParaRPr lang="en-US" dirty="0"/>
          </a:p>
        </p:txBody>
      </p:sp>
      <p:pic>
        <p:nvPicPr>
          <p:cNvPr id="3" name="Picture 2">
            <a:extLst>
              <a:ext uri="{FF2B5EF4-FFF2-40B4-BE49-F238E27FC236}">
                <a16:creationId xmlns:a16="http://schemas.microsoft.com/office/drawing/2014/main" id="{26F6795C-DE3F-4A13-A1BB-345FEAADCA65}"/>
              </a:ext>
            </a:extLst>
          </p:cNvPr>
          <p:cNvPicPr>
            <a:picLocks noChangeAspect="1"/>
          </p:cNvPicPr>
          <p:nvPr/>
        </p:nvPicPr>
        <p:blipFill>
          <a:blip r:embed="rId11"/>
          <a:stretch>
            <a:fillRect/>
          </a:stretch>
        </p:blipFill>
        <p:spPr>
          <a:xfrm>
            <a:off x="9797850" y="6372402"/>
            <a:ext cx="1962150" cy="412466"/>
          </a:xfrm>
          <a:prstGeom prst="rect">
            <a:avLst/>
          </a:prstGeom>
        </p:spPr>
      </p:pic>
    </p:spTree>
    <p:extLst>
      <p:ext uri="{BB962C8B-B14F-4D97-AF65-F5344CB8AC3E}">
        <p14:creationId xmlns:p14="http://schemas.microsoft.com/office/powerpoint/2010/main" val="415367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3745-EEFF-4876-9CBE-E93995AA959A}"/>
              </a:ext>
            </a:extLst>
          </p:cNvPr>
          <p:cNvSpPr>
            <a:spLocks noGrp="1"/>
          </p:cNvSpPr>
          <p:nvPr>
            <p:ph type="title"/>
          </p:nvPr>
        </p:nvSpPr>
        <p:spPr/>
        <p:txBody>
          <a:bodyPr/>
          <a:lstStyle/>
          <a:p>
            <a:r>
              <a:rPr lang="en-US" dirty="0"/>
              <a:t>Caveat Emptor Applies:</a:t>
            </a:r>
            <a:endParaRPr lang="en-MY" dirty="0"/>
          </a:p>
        </p:txBody>
      </p:sp>
      <p:sp>
        <p:nvSpPr>
          <p:cNvPr id="3" name="Text Placeholder 2">
            <a:extLst>
              <a:ext uri="{FF2B5EF4-FFF2-40B4-BE49-F238E27FC236}">
                <a16:creationId xmlns:a16="http://schemas.microsoft.com/office/drawing/2014/main" id="{068B0670-C123-4113-86EF-A7EED7A6502A}"/>
              </a:ext>
            </a:extLst>
          </p:cNvPr>
          <p:cNvSpPr>
            <a:spLocks noGrp="1"/>
          </p:cNvSpPr>
          <p:nvPr>
            <p:ph type="body" sz="quarter" idx="32"/>
          </p:nvPr>
        </p:nvSpPr>
        <p:spPr>
          <a:xfrm>
            <a:off x="431800" y="1008000"/>
            <a:ext cx="11339513" cy="1068450"/>
          </a:xfrm>
        </p:spPr>
        <p:txBody>
          <a:bodyPr/>
          <a:lstStyle/>
          <a:p>
            <a:r>
              <a:rPr lang="en-US" dirty="0"/>
              <a:t>This is </a:t>
            </a:r>
            <a:r>
              <a:rPr lang="en-US" b="1" dirty="0"/>
              <a:t>not investment advice </a:t>
            </a:r>
            <a:r>
              <a:rPr lang="en-US" dirty="0"/>
              <a:t>but business outlook with unaudited forward projections meant for presentational purposes not for making investment decisions. Investors please seek professional advice for buying and selling decisions. Investment in stocks is risky.</a:t>
            </a:r>
            <a:endParaRPr lang="en-MY" dirty="0"/>
          </a:p>
        </p:txBody>
      </p:sp>
      <p:sp>
        <p:nvSpPr>
          <p:cNvPr id="4" name="Footer Placeholder 3">
            <a:extLst>
              <a:ext uri="{FF2B5EF4-FFF2-40B4-BE49-F238E27FC236}">
                <a16:creationId xmlns:a16="http://schemas.microsoft.com/office/drawing/2014/main" id="{CF660E70-0B1F-4B76-87A8-08EB3DBF0DA3}"/>
              </a:ext>
            </a:extLst>
          </p:cNvPr>
          <p:cNvSpPr>
            <a:spLocks noGrp="1"/>
          </p:cNvSpPr>
          <p:nvPr>
            <p:ph type="ftr" sz="quarter" idx="12"/>
          </p:nvPr>
        </p:nvSpPr>
        <p:spPr/>
        <p:txBody>
          <a:bodyPr/>
          <a:lstStyle/>
          <a:p>
            <a:r>
              <a:rPr lang="en-US" noProof="0"/>
              <a:t>Add a footer</a:t>
            </a:r>
            <a:endParaRPr lang="en-US" noProof="0" dirty="0"/>
          </a:p>
        </p:txBody>
      </p:sp>
      <p:sp>
        <p:nvSpPr>
          <p:cNvPr id="5" name="Slide Number Placeholder 4">
            <a:extLst>
              <a:ext uri="{FF2B5EF4-FFF2-40B4-BE49-F238E27FC236}">
                <a16:creationId xmlns:a16="http://schemas.microsoft.com/office/drawing/2014/main" id="{8DDB1E3D-C0AB-4C48-A77A-1A91FDED80E6}"/>
              </a:ext>
            </a:extLst>
          </p:cNvPr>
          <p:cNvSpPr>
            <a:spLocks noGrp="1"/>
          </p:cNvSpPr>
          <p:nvPr>
            <p:ph type="sldNum" sz="quarter" idx="33"/>
          </p:nvPr>
        </p:nvSpPr>
        <p:spPr/>
        <p:txBody>
          <a:bodyPr/>
          <a:lstStyle/>
          <a:p>
            <a:fld id="{19B51A1E-902D-48AF-9020-955120F399B6}" type="slidenum">
              <a:rPr lang="en-US" noProof="0" smtClean="0"/>
              <a:pPr/>
              <a:t>2</a:t>
            </a:fld>
            <a:endParaRPr lang="en-US" noProof="0" dirty="0"/>
          </a:p>
        </p:txBody>
      </p:sp>
      <p:pic>
        <p:nvPicPr>
          <p:cNvPr id="7" name="Picture 6">
            <a:extLst>
              <a:ext uri="{FF2B5EF4-FFF2-40B4-BE49-F238E27FC236}">
                <a16:creationId xmlns:a16="http://schemas.microsoft.com/office/drawing/2014/main" id="{04CABFD3-4D60-4CD2-9C9B-9E062915A158}"/>
              </a:ext>
            </a:extLst>
          </p:cNvPr>
          <p:cNvPicPr>
            <a:picLocks noChangeAspect="1"/>
          </p:cNvPicPr>
          <p:nvPr/>
        </p:nvPicPr>
        <p:blipFill>
          <a:blip r:embed="rId2"/>
          <a:stretch>
            <a:fillRect/>
          </a:stretch>
        </p:blipFill>
        <p:spPr>
          <a:xfrm>
            <a:off x="4811649" y="2609850"/>
            <a:ext cx="1825752" cy="2743200"/>
          </a:xfrm>
          <a:prstGeom prst="rect">
            <a:avLst/>
          </a:prstGeom>
        </p:spPr>
      </p:pic>
      <p:pic>
        <p:nvPicPr>
          <p:cNvPr id="9" name="Picture 8">
            <a:extLst>
              <a:ext uri="{FF2B5EF4-FFF2-40B4-BE49-F238E27FC236}">
                <a16:creationId xmlns:a16="http://schemas.microsoft.com/office/drawing/2014/main" id="{C560CBA7-87A5-419C-BD66-62622A32B6E0}"/>
              </a:ext>
            </a:extLst>
          </p:cNvPr>
          <p:cNvPicPr>
            <a:picLocks noChangeAspect="1"/>
          </p:cNvPicPr>
          <p:nvPr/>
        </p:nvPicPr>
        <p:blipFill>
          <a:blip r:embed="rId3"/>
          <a:stretch>
            <a:fillRect/>
          </a:stretch>
        </p:blipFill>
        <p:spPr>
          <a:xfrm>
            <a:off x="9790113" y="6371351"/>
            <a:ext cx="1981200" cy="432000"/>
          </a:xfrm>
          <a:prstGeom prst="rect">
            <a:avLst/>
          </a:prstGeom>
        </p:spPr>
      </p:pic>
    </p:spTree>
    <p:extLst>
      <p:ext uri="{BB962C8B-B14F-4D97-AF65-F5344CB8AC3E}">
        <p14:creationId xmlns:p14="http://schemas.microsoft.com/office/powerpoint/2010/main" val="2342072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6095999" y="0"/>
            <a:ext cx="6096000" cy="6371351"/>
          </a:xfrm>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en-US" dirty="0"/>
              <a:t>About Us</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lstStyle/>
          <a:p>
            <a:r>
              <a:rPr lang="en-US" dirty="0"/>
              <a:t>We are a diversified precision engineering and manufacturing group of companies mainly in HDD, Automotive, Camera &amp; EMS and Healthcare Products</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p:txBody>
          <a:bodyPr/>
          <a:lstStyle/>
          <a:p>
            <a:pPr marL="0" indent="0">
              <a:buNone/>
            </a:pPr>
            <a:r>
              <a:rPr lang="en-US" dirty="0"/>
              <a:t>     Notion’s approach to business strategy: </a:t>
            </a:r>
          </a:p>
          <a:p>
            <a:r>
              <a:rPr lang="en-US" dirty="0"/>
              <a:t>Diversification of industries &amp; customers in high volume manufacture. </a:t>
            </a:r>
          </a:p>
          <a:p>
            <a:r>
              <a:rPr lang="en-US" dirty="0"/>
              <a:t>Integrated manufacture. </a:t>
            </a:r>
          </a:p>
          <a:p>
            <a:r>
              <a:rPr lang="en-US" dirty="0"/>
              <a:t>Scalable business. </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3</a:t>
            </a:fld>
            <a:endParaRPr lang="en-US" dirty="0"/>
          </a:p>
        </p:txBody>
      </p:sp>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pic>
        <p:nvPicPr>
          <p:cNvPr id="13" name="Picture 12">
            <a:extLst>
              <a:ext uri="{FF2B5EF4-FFF2-40B4-BE49-F238E27FC236}">
                <a16:creationId xmlns:a16="http://schemas.microsoft.com/office/drawing/2014/main" id="{AD3D4CBC-7098-4903-86DD-B5C5BC83CCAD}"/>
              </a:ext>
            </a:extLst>
          </p:cNvPr>
          <p:cNvPicPr>
            <a:picLocks noChangeAspect="1"/>
          </p:cNvPicPr>
          <p:nvPr/>
        </p:nvPicPr>
        <p:blipFill>
          <a:blip r:embed="rId3"/>
          <a:stretch>
            <a:fillRect/>
          </a:stretch>
        </p:blipFill>
        <p:spPr>
          <a:xfrm>
            <a:off x="227100" y="247650"/>
            <a:ext cx="1695450" cy="1181100"/>
          </a:xfrm>
          <a:prstGeom prst="rect">
            <a:avLst/>
          </a:prstGeom>
        </p:spPr>
      </p:pic>
      <p:pic>
        <p:nvPicPr>
          <p:cNvPr id="15" name="Picture 14">
            <a:extLst>
              <a:ext uri="{FF2B5EF4-FFF2-40B4-BE49-F238E27FC236}">
                <a16:creationId xmlns:a16="http://schemas.microsoft.com/office/drawing/2014/main" id="{D97DA6A1-0199-4C49-B24E-AD0363ED1A6D}"/>
              </a:ext>
            </a:extLst>
          </p:cNvPr>
          <p:cNvPicPr>
            <a:picLocks noChangeAspect="1"/>
          </p:cNvPicPr>
          <p:nvPr/>
        </p:nvPicPr>
        <p:blipFill>
          <a:blip r:embed="rId4"/>
          <a:stretch>
            <a:fillRect/>
          </a:stretch>
        </p:blipFill>
        <p:spPr>
          <a:xfrm>
            <a:off x="2433909" y="247650"/>
            <a:ext cx="1979701" cy="1113582"/>
          </a:xfrm>
          <a:prstGeom prst="rect">
            <a:avLst/>
          </a:prstGeom>
        </p:spPr>
      </p:pic>
      <p:pic>
        <p:nvPicPr>
          <p:cNvPr id="17" name="Picture 16">
            <a:extLst>
              <a:ext uri="{FF2B5EF4-FFF2-40B4-BE49-F238E27FC236}">
                <a16:creationId xmlns:a16="http://schemas.microsoft.com/office/drawing/2014/main" id="{DA67501E-1FA0-4CC4-ADE4-D8723D11B22E}"/>
              </a:ext>
            </a:extLst>
          </p:cNvPr>
          <p:cNvPicPr>
            <a:picLocks noChangeAspect="1"/>
          </p:cNvPicPr>
          <p:nvPr/>
        </p:nvPicPr>
        <p:blipFill>
          <a:blip r:embed="rId5"/>
          <a:stretch>
            <a:fillRect/>
          </a:stretch>
        </p:blipFill>
        <p:spPr>
          <a:xfrm>
            <a:off x="529329" y="1880472"/>
            <a:ext cx="1205720" cy="985000"/>
          </a:xfrm>
          <a:prstGeom prst="rect">
            <a:avLst/>
          </a:prstGeom>
        </p:spPr>
      </p:pic>
      <p:pic>
        <p:nvPicPr>
          <p:cNvPr id="22" name="Picture 21">
            <a:extLst>
              <a:ext uri="{FF2B5EF4-FFF2-40B4-BE49-F238E27FC236}">
                <a16:creationId xmlns:a16="http://schemas.microsoft.com/office/drawing/2014/main" id="{7D8092F8-C354-4793-ADF9-9C804442EEDD}"/>
              </a:ext>
            </a:extLst>
          </p:cNvPr>
          <p:cNvPicPr>
            <a:picLocks noChangeAspect="1"/>
          </p:cNvPicPr>
          <p:nvPr/>
        </p:nvPicPr>
        <p:blipFill>
          <a:blip r:embed="rId6"/>
          <a:stretch>
            <a:fillRect/>
          </a:stretch>
        </p:blipFill>
        <p:spPr>
          <a:xfrm>
            <a:off x="3539925" y="4933950"/>
            <a:ext cx="1098750" cy="1170350"/>
          </a:xfrm>
          <a:prstGeom prst="rect">
            <a:avLst/>
          </a:prstGeom>
        </p:spPr>
      </p:pic>
      <p:pic>
        <p:nvPicPr>
          <p:cNvPr id="26" name="Picture 25">
            <a:extLst>
              <a:ext uri="{FF2B5EF4-FFF2-40B4-BE49-F238E27FC236}">
                <a16:creationId xmlns:a16="http://schemas.microsoft.com/office/drawing/2014/main" id="{C92BB485-73AF-455E-9CCE-4EF95A67CA92}"/>
              </a:ext>
            </a:extLst>
          </p:cNvPr>
          <p:cNvPicPr>
            <a:picLocks noChangeAspect="1"/>
          </p:cNvPicPr>
          <p:nvPr/>
        </p:nvPicPr>
        <p:blipFill>
          <a:blip r:embed="rId7"/>
          <a:stretch>
            <a:fillRect/>
          </a:stretch>
        </p:blipFill>
        <p:spPr>
          <a:xfrm>
            <a:off x="9797849" y="6350754"/>
            <a:ext cx="1962150" cy="473193"/>
          </a:xfrm>
          <a:prstGeom prst="rect">
            <a:avLst/>
          </a:prstGeom>
        </p:spPr>
      </p:pic>
      <p:pic>
        <p:nvPicPr>
          <p:cNvPr id="28" name="Picture 27">
            <a:extLst>
              <a:ext uri="{FF2B5EF4-FFF2-40B4-BE49-F238E27FC236}">
                <a16:creationId xmlns:a16="http://schemas.microsoft.com/office/drawing/2014/main" id="{A949F602-1315-4E3D-BF2C-8E06D7E4C8F9}"/>
              </a:ext>
            </a:extLst>
          </p:cNvPr>
          <p:cNvPicPr>
            <a:picLocks noChangeAspect="1"/>
          </p:cNvPicPr>
          <p:nvPr/>
        </p:nvPicPr>
        <p:blipFill>
          <a:blip r:embed="rId8"/>
          <a:stretch>
            <a:fillRect/>
          </a:stretch>
        </p:blipFill>
        <p:spPr>
          <a:xfrm>
            <a:off x="2433910" y="1803526"/>
            <a:ext cx="1979700" cy="1168274"/>
          </a:xfrm>
          <a:prstGeom prst="rect">
            <a:avLst/>
          </a:prstGeom>
        </p:spPr>
      </p:pic>
      <p:sp>
        <p:nvSpPr>
          <p:cNvPr id="29" name="TextBox 28">
            <a:extLst>
              <a:ext uri="{FF2B5EF4-FFF2-40B4-BE49-F238E27FC236}">
                <a16:creationId xmlns:a16="http://schemas.microsoft.com/office/drawing/2014/main" id="{4ABC1E08-1E44-4D95-9989-939F80B60A3C}"/>
              </a:ext>
            </a:extLst>
          </p:cNvPr>
          <p:cNvSpPr txBox="1"/>
          <p:nvPr/>
        </p:nvSpPr>
        <p:spPr>
          <a:xfrm>
            <a:off x="432000" y="1428750"/>
            <a:ext cx="1101525" cy="369332"/>
          </a:xfrm>
          <a:prstGeom prst="rect">
            <a:avLst/>
          </a:prstGeom>
          <a:noFill/>
        </p:spPr>
        <p:txBody>
          <a:bodyPr wrap="square" rtlCol="0">
            <a:spAutoFit/>
          </a:bodyPr>
          <a:lstStyle/>
          <a:p>
            <a:r>
              <a:rPr lang="en-US" dirty="0"/>
              <a:t>HDD</a:t>
            </a:r>
            <a:endParaRPr lang="en-MY" dirty="0"/>
          </a:p>
        </p:txBody>
      </p:sp>
      <p:sp>
        <p:nvSpPr>
          <p:cNvPr id="30" name="TextBox 29">
            <a:extLst>
              <a:ext uri="{FF2B5EF4-FFF2-40B4-BE49-F238E27FC236}">
                <a16:creationId xmlns:a16="http://schemas.microsoft.com/office/drawing/2014/main" id="{65C7FFAF-1C2D-4246-AED0-0269B619B5F2}"/>
              </a:ext>
            </a:extLst>
          </p:cNvPr>
          <p:cNvSpPr txBox="1"/>
          <p:nvPr/>
        </p:nvSpPr>
        <p:spPr>
          <a:xfrm>
            <a:off x="2724150" y="1428750"/>
            <a:ext cx="1600200" cy="369332"/>
          </a:xfrm>
          <a:prstGeom prst="rect">
            <a:avLst/>
          </a:prstGeom>
          <a:noFill/>
        </p:spPr>
        <p:txBody>
          <a:bodyPr wrap="square" rtlCol="0">
            <a:spAutoFit/>
          </a:bodyPr>
          <a:lstStyle/>
          <a:p>
            <a:r>
              <a:rPr lang="en-US" dirty="0"/>
              <a:t>Automotive</a:t>
            </a:r>
            <a:endParaRPr lang="en-MY" dirty="0"/>
          </a:p>
        </p:txBody>
      </p:sp>
      <p:sp>
        <p:nvSpPr>
          <p:cNvPr id="31" name="TextBox 30">
            <a:extLst>
              <a:ext uri="{FF2B5EF4-FFF2-40B4-BE49-F238E27FC236}">
                <a16:creationId xmlns:a16="http://schemas.microsoft.com/office/drawing/2014/main" id="{CCC05B34-9E6F-4C38-BBEF-A6014E38196F}"/>
              </a:ext>
            </a:extLst>
          </p:cNvPr>
          <p:cNvSpPr txBox="1"/>
          <p:nvPr/>
        </p:nvSpPr>
        <p:spPr>
          <a:xfrm>
            <a:off x="657225" y="2971800"/>
            <a:ext cx="1205720" cy="646331"/>
          </a:xfrm>
          <a:prstGeom prst="rect">
            <a:avLst/>
          </a:prstGeom>
          <a:noFill/>
        </p:spPr>
        <p:txBody>
          <a:bodyPr wrap="square" rtlCol="0">
            <a:spAutoFit/>
          </a:bodyPr>
          <a:lstStyle/>
          <a:p>
            <a:r>
              <a:rPr lang="en-US" dirty="0"/>
              <a:t>Camera</a:t>
            </a:r>
          </a:p>
          <a:p>
            <a:endParaRPr lang="en-MY" dirty="0"/>
          </a:p>
        </p:txBody>
      </p:sp>
      <p:sp>
        <p:nvSpPr>
          <p:cNvPr id="32" name="TextBox 31">
            <a:extLst>
              <a:ext uri="{FF2B5EF4-FFF2-40B4-BE49-F238E27FC236}">
                <a16:creationId xmlns:a16="http://schemas.microsoft.com/office/drawing/2014/main" id="{2125A02C-EFB8-46EA-A05B-53FC6F2CDAD2}"/>
              </a:ext>
            </a:extLst>
          </p:cNvPr>
          <p:cNvSpPr txBox="1"/>
          <p:nvPr/>
        </p:nvSpPr>
        <p:spPr>
          <a:xfrm>
            <a:off x="2763330" y="2971800"/>
            <a:ext cx="1704975" cy="369332"/>
          </a:xfrm>
          <a:prstGeom prst="rect">
            <a:avLst/>
          </a:prstGeom>
          <a:noFill/>
        </p:spPr>
        <p:txBody>
          <a:bodyPr wrap="square" rtlCol="0">
            <a:spAutoFit/>
          </a:bodyPr>
          <a:lstStyle/>
          <a:p>
            <a:r>
              <a:rPr lang="en-US" dirty="0"/>
              <a:t>EMS</a:t>
            </a:r>
            <a:endParaRPr lang="en-MY" dirty="0"/>
          </a:p>
        </p:txBody>
      </p:sp>
      <p:sp>
        <p:nvSpPr>
          <p:cNvPr id="33" name="TextBox 32">
            <a:extLst>
              <a:ext uri="{FF2B5EF4-FFF2-40B4-BE49-F238E27FC236}">
                <a16:creationId xmlns:a16="http://schemas.microsoft.com/office/drawing/2014/main" id="{4A3342F6-31B8-4CB4-82D4-CF1BFB8FE2D0}"/>
              </a:ext>
            </a:extLst>
          </p:cNvPr>
          <p:cNvSpPr txBox="1"/>
          <p:nvPr/>
        </p:nvSpPr>
        <p:spPr>
          <a:xfrm>
            <a:off x="3476625" y="6048185"/>
            <a:ext cx="1695450" cy="646331"/>
          </a:xfrm>
          <a:prstGeom prst="rect">
            <a:avLst/>
          </a:prstGeom>
          <a:noFill/>
        </p:spPr>
        <p:txBody>
          <a:bodyPr wrap="square" rtlCol="0">
            <a:spAutoFit/>
          </a:bodyPr>
          <a:lstStyle/>
          <a:p>
            <a:r>
              <a:rPr lang="en-US" dirty="0"/>
              <a:t>Healthcare products</a:t>
            </a:r>
            <a:endParaRPr lang="en-MY" dirty="0"/>
          </a:p>
        </p:txBody>
      </p:sp>
    </p:spTree>
    <p:extLst>
      <p:ext uri="{BB962C8B-B14F-4D97-AF65-F5344CB8AC3E}">
        <p14:creationId xmlns:p14="http://schemas.microsoft.com/office/powerpoint/2010/main" val="132974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7129-D582-495A-8F4B-6B9075899DD6}"/>
              </a:ext>
            </a:extLst>
          </p:cNvPr>
          <p:cNvSpPr>
            <a:spLocks noGrp="1"/>
          </p:cNvSpPr>
          <p:nvPr>
            <p:ph type="title"/>
          </p:nvPr>
        </p:nvSpPr>
        <p:spPr>
          <a:xfrm>
            <a:off x="346275" y="651075"/>
            <a:ext cx="11328000" cy="432000"/>
          </a:xfrm>
        </p:spPr>
        <p:txBody>
          <a:bodyPr/>
          <a:lstStyle/>
          <a:p>
            <a:r>
              <a:rPr lang="en-US" dirty="0" err="1"/>
              <a:t>QoQ</a:t>
            </a:r>
            <a:r>
              <a:rPr lang="en-US" dirty="0"/>
              <a:t> </a:t>
            </a:r>
            <a:br>
              <a:rPr lang="en-US" dirty="0"/>
            </a:br>
            <a:r>
              <a:rPr lang="en-US" dirty="0"/>
              <a:t>Comparison</a:t>
            </a:r>
            <a:br>
              <a:rPr lang="en-US" dirty="0"/>
            </a:br>
            <a:r>
              <a:rPr lang="en-US" dirty="0" err="1"/>
              <a:t>RM’mils</a:t>
            </a:r>
            <a:endParaRPr lang="en-US" dirty="0"/>
          </a:p>
        </p:txBody>
      </p:sp>
      <p:sp>
        <p:nvSpPr>
          <p:cNvPr id="6" name="Slide Number Placeholder 5">
            <a:extLst>
              <a:ext uri="{FF2B5EF4-FFF2-40B4-BE49-F238E27FC236}">
                <a16:creationId xmlns:a16="http://schemas.microsoft.com/office/drawing/2014/main" id="{4B379698-AB4C-493D-BF95-F5781FDF2AC5}"/>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4</a:t>
            </a:fld>
            <a:endParaRPr lang="en-US" dirty="0"/>
          </a:p>
        </p:txBody>
      </p:sp>
      <p:graphicFrame>
        <p:nvGraphicFramePr>
          <p:cNvPr id="8" name="Table 8">
            <a:extLst>
              <a:ext uri="{FF2B5EF4-FFF2-40B4-BE49-F238E27FC236}">
                <a16:creationId xmlns:a16="http://schemas.microsoft.com/office/drawing/2014/main" id="{47860B7F-CA9B-4B80-927D-E41928064E44}"/>
              </a:ext>
            </a:extLst>
          </p:cNvPr>
          <p:cNvGraphicFramePr>
            <a:graphicFrameLocks noGrp="1"/>
          </p:cNvGraphicFramePr>
          <p:nvPr>
            <p:extLst>
              <p:ext uri="{D42A27DB-BD31-4B8C-83A1-F6EECF244321}">
                <p14:modId xmlns:p14="http://schemas.microsoft.com/office/powerpoint/2010/main" val="4282459128"/>
              </p:ext>
            </p:extLst>
          </p:nvPr>
        </p:nvGraphicFramePr>
        <p:xfrm>
          <a:off x="2624037" y="246180"/>
          <a:ext cx="8128000" cy="5960745"/>
        </p:xfrm>
        <a:graphic>
          <a:graphicData uri="http://schemas.openxmlformats.org/drawingml/2006/table">
            <a:tbl>
              <a:tblPr firstRow="1" lastRow="1" bandRow="1">
                <a:tableStyleId>{073A0DAA-6AF3-43AB-8588-CEC1D06C72B9}</a:tableStyleId>
              </a:tblPr>
              <a:tblGrid>
                <a:gridCol w="2406650">
                  <a:extLst>
                    <a:ext uri="{9D8B030D-6E8A-4147-A177-3AD203B41FA5}">
                      <a16:colId xmlns:a16="http://schemas.microsoft.com/office/drawing/2014/main" val="601742675"/>
                    </a:ext>
                  </a:extLst>
                </a:gridCol>
                <a:gridCol w="1457325">
                  <a:extLst>
                    <a:ext uri="{9D8B030D-6E8A-4147-A177-3AD203B41FA5}">
                      <a16:colId xmlns:a16="http://schemas.microsoft.com/office/drawing/2014/main" val="1601952530"/>
                    </a:ext>
                  </a:extLst>
                </a:gridCol>
                <a:gridCol w="1476375">
                  <a:extLst>
                    <a:ext uri="{9D8B030D-6E8A-4147-A177-3AD203B41FA5}">
                      <a16:colId xmlns:a16="http://schemas.microsoft.com/office/drawing/2014/main" val="2179960448"/>
                    </a:ext>
                  </a:extLst>
                </a:gridCol>
                <a:gridCol w="1428750">
                  <a:extLst>
                    <a:ext uri="{9D8B030D-6E8A-4147-A177-3AD203B41FA5}">
                      <a16:colId xmlns:a16="http://schemas.microsoft.com/office/drawing/2014/main" val="3567853979"/>
                    </a:ext>
                  </a:extLst>
                </a:gridCol>
                <a:gridCol w="1358900">
                  <a:extLst>
                    <a:ext uri="{9D8B030D-6E8A-4147-A177-3AD203B41FA5}">
                      <a16:colId xmlns:a16="http://schemas.microsoft.com/office/drawing/2014/main" val="4063191994"/>
                    </a:ext>
                  </a:extLst>
                </a:gridCol>
              </a:tblGrid>
              <a:tr h="351786">
                <a:tc>
                  <a:txBody>
                    <a:bodyPr/>
                    <a:lstStyle/>
                    <a:p>
                      <a:endParaRPr lang="en-MY" dirty="0"/>
                    </a:p>
                  </a:txBody>
                  <a:tcPr/>
                </a:tc>
                <a:tc>
                  <a:txBody>
                    <a:bodyPr/>
                    <a:lstStyle/>
                    <a:p>
                      <a:r>
                        <a:rPr lang="en-US" dirty="0"/>
                        <a:t>Q2 FY2020</a:t>
                      </a:r>
                      <a:endParaRPr lang="en-MY" dirty="0"/>
                    </a:p>
                  </a:txBody>
                  <a:tcPr/>
                </a:tc>
                <a:tc>
                  <a:txBody>
                    <a:bodyPr/>
                    <a:lstStyle/>
                    <a:p>
                      <a:r>
                        <a:rPr lang="en-US" dirty="0"/>
                        <a:t>Q1 FY2020</a:t>
                      </a:r>
                      <a:endParaRPr lang="en-MY" dirty="0"/>
                    </a:p>
                  </a:txBody>
                  <a:tcPr/>
                </a:tc>
                <a:tc>
                  <a:txBody>
                    <a:bodyPr/>
                    <a:lstStyle/>
                    <a:p>
                      <a:r>
                        <a:rPr lang="en-US" dirty="0"/>
                        <a:t>Q4 FY2019</a:t>
                      </a:r>
                      <a:endParaRPr lang="en-MY" dirty="0"/>
                    </a:p>
                  </a:txBody>
                  <a:tcPr/>
                </a:tc>
                <a:tc>
                  <a:txBody>
                    <a:bodyPr/>
                    <a:lstStyle/>
                    <a:p>
                      <a:r>
                        <a:rPr lang="en-US" dirty="0"/>
                        <a:t>Q3 FY2019</a:t>
                      </a:r>
                      <a:endParaRPr lang="en-MY" dirty="0"/>
                    </a:p>
                  </a:txBody>
                  <a:tcPr/>
                </a:tc>
                <a:extLst>
                  <a:ext uri="{0D108BD9-81ED-4DB2-BD59-A6C34878D82A}">
                    <a16:rowId xmlns:a16="http://schemas.microsoft.com/office/drawing/2014/main" val="2303739111"/>
                  </a:ext>
                </a:extLst>
              </a:tr>
              <a:tr h="351786">
                <a:tc>
                  <a:txBody>
                    <a:bodyPr/>
                    <a:lstStyle/>
                    <a:p>
                      <a:r>
                        <a:rPr lang="en-US" dirty="0"/>
                        <a:t>Revenue</a:t>
                      </a:r>
                      <a:endParaRPr lang="en-MY" dirty="0"/>
                    </a:p>
                  </a:txBody>
                  <a:tcPr/>
                </a:tc>
                <a:tc>
                  <a:txBody>
                    <a:bodyPr/>
                    <a:lstStyle/>
                    <a:p>
                      <a:r>
                        <a:rPr lang="en-US" dirty="0">
                          <a:highlight>
                            <a:srgbClr val="FFFF00"/>
                          </a:highlight>
                        </a:rPr>
                        <a:t>62.3</a:t>
                      </a:r>
                      <a:endParaRPr lang="en-MY" dirty="0">
                        <a:highlight>
                          <a:srgbClr val="FFFF00"/>
                        </a:highlight>
                      </a:endParaRPr>
                    </a:p>
                  </a:txBody>
                  <a:tcPr/>
                </a:tc>
                <a:tc>
                  <a:txBody>
                    <a:bodyPr/>
                    <a:lstStyle/>
                    <a:p>
                      <a:r>
                        <a:rPr lang="en-US" dirty="0"/>
                        <a:t>70.3</a:t>
                      </a:r>
                      <a:endParaRPr lang="en-MY" dirty="0"/>
                    </a:p>
                  </a:txBody>
                  <a:tcPr/>
                </a:tc>
                <a:tc>
                  <a:txBody>
                    <a:bodyPr/>
                    <a:lstStyle/>
                    <a:p>
                      <a:r>
                        <a:rPr lang="en-US" dirty="0"/>
                        <a:t>65</a:t>
                      </a:r>
                      <a:endParaRPr lang="en-MY" dirty="0"/>
                    </a:p>
                  </a:txBody>
                  <a:tcPr/>
                </a:tc>
                <a:tc>
                  <a:txBody>
                    <a:bodyPr/>
                    <a:lstStyle/>
                    <a:p>
                      <a:r>
                        <a:rPr lang="en-US" dirty="0"/>
                        <a:t>56.4</a:t>
                      </a:r>
                      <a:endParaRPr lang="en-MY" dirty="0"/>
                    </a:p>
                  </a:txBody>
                  <a:tcPr/>
                </a:tc>
                <a:extLst>
                  <a:ext uri="{0D108BD9-81ED-4DB2-BD59-A6C34878D82A}">
                    <a16:rowId xmlns:a16="http://schemas.microsoft.com/office/drawing/2014/main" val="2808696405"/>
                  </a:ext>
                </a:extLst>
              </a:tr>
              <a:tr h="351786">
                <a:tc>
                  <a:txBody>
                    <a:bodyPr/>
                    <a:lstStyle/>
                    <a:p>
                      <a:r>
                        <a:rPr lang="en-US" dirty="0"/>
                        <a:t>COGS</a:t>
                      </a:r>
                      <a:endParaRPr lang="en-MY" dirty="0"/>
                    </a:p>
                  </a:txBody>
                  <a:tcPr/>
                </a:tc>
                <a:tc>
                  <a:txBody>
                    <a:bodyPr/>
                    <a:lstStyle/>
                    <a:p>
                      <a:r>
                        <a:rPr lang="en-US" dirty="0">
                          <a:solidFill>
                            <a:srgbClr val="FF0000"/>
                          </a:solidFill>
                          <a:highlight>
                            <a:srgbClr val="FFFF00"/>
                          </a:highlight>
                        </a:rPr>
                        <a:t>(58.2)</a:t>
                      </a:r>
                      <a:endParaRPr lang="en-MY" dirty="0">
                        <a:solidFill>
                          <a:srgbClr val="FF0000"/>
                        </a:solidFill>
                        <a:highlight>
                          <a:srgbClr val="FFFF00"/>
                        </a:highlight>
                      </a:endParaRPr>
                    </a:p>
                  </a:txBody>
                  <a:tcPr/>
                </a:tc>
                <a:tc>
                  <a:txBody>
                    <a:bodyPr/>
                    <a:lstStyle/>
                    <a:p>
                      <a:r>
                        <a:rPr lang="en-US" dirty="0">
                          <a:solidFill>
                            <a:srgbClr val="FF0000"/>
                          </a:solidFill>
                        </a:rPr>
                        <a:t>(55.6)</a:t>
                      </a:r>
                      <a:endParaRPr lang="en-MY" dirty="0">
                        <a:solidFill>
                          <a:srgbClr val="FF0000"/>
                        </a:solidFill>
                      </a:endParaRPr>
                    </a:p>
                  </a:txBody>
                  <a:tcPr/>
                </a:tc>
                <a:tc>
                  <a:txBody>
                    <a:bodyPr/>
                    <a:lstStyle/>
                    <a:p>
                      <a:r>
                        <a:rPr lang="en-US" dirty="0">
                          <a:solidFill>
                            <a:srgbClr val="FF0000"/>
                          </a:solidFill>
                        </a:rPr>
                        <a:t>(49.4)</a:t>
                      </a:r>
                      <a:endParaRPr lang="en-MY" dirty="0">
                        <a:solidFill>
                          <a:srgbClr val="FF0000"/>
                        </a:solidFill>
                      </a:endParaRPr>
                    </a:p>
                  </a:txBody>
                  <a:tcPr/>
                </a:tc>
                <a:tc>
                  <a:txBody>
                    <a:bodyPr/>
                    <a:lstStyle/>
                    <a:p>
                      <a:r>
                        <a:rPr lang="en-US" dirty="0">
                          <a:solidFill>
                            <a:srgbClr val="FF0000"/>
                          </a:solidFill>
                        </a:rPr>
                        <a:t>(48)</a:t>
                      </a:r>
                      <a:endParaRPr lang="en-MY" dirty="0">
                        <a:solidFill>
                          <a:srgbClr val="FF0000"/>
                        </a:solidFill>
                      </a:endParaRPr>
                    </a:p>
                  </a:txBody>
                  <a:tcPr/>
                </a:tc>
                <a:extLst>
                  <a:ext uri="{0D108BD9-81ED-4DB2-BD59-A6C34878D82A}">
                    <a16:rowId xmlns:a16="http://schemas.microsoft.com/office/drawing/2014/main" val="2329877960"/>
                  </a:ext>
                </a:extLst>
              </a:tr>
              <a:tr h="351786">
                <a:tc>
                  <a:txBody>
                    <a:bodyPr/>
                    <a:lstStyle/>
                    <a:p>
                      <a:r>
                        <a:rPr lang="en-US" dirty="0"/>
                        <a:t>Gross Profit</a:t>
                      </a:r>
                      <a:endParaRPr lang="en-MY" dirty="0"/>
                    </a:p>
                  </a:txBody>
                  <a:tcPr/>
                </a:tc>
                <a:tc>
                  <a:txBody>
                    <a:bodyPr/>
                    <a:lstStyle/>
                    <a:p>
                      <a:r>
                        <a:rPr lang="en-US" dirty="0">
                          <a:highlight>
                            <a:srgbClr val="FFFF00"/>
                          </a:highlight>
                        </a:rPr>
                        <a:t>4.0</a:t>
                      </a:r>
                      <a:endParaRPr lang="en-MY" dirty="0">
                        <a:highlight>
                          <a:srgbClr val="FFFF00"/>
                        </a:highlight>
                      </a:endParaRPr>
                    </a:p>
                  </a:txBody>
                  <a:tcPr/>
                </a:tc>
                <a:tc>
                  <a:txBody>
                    <a:bodyPr/>
                    <a:lstStyle/>
                    <a:p>
                      <a:r>
                        <a:rPr lang="en-US" dirty="0"/>
                        <a:t>14.7</a:t>
                      </a:r>
                      <a:endParaRPr lang="en-MY" dirty="0"/>
                    </a:p>
                  </a:txBody>
                  <a:tcPr/>
                </a:tc>
                <a:tc>
                  <a:txBody>
                    <a:bodyPr/>
                    <a:lstStyle/>
                    <a:p>
                      <a:r>
                        <a:rPr lang="en-US" dirty="0"/>
                        <a:t>15.6</a:t>
                      </a:r>
                      <a:endParaRPr lang="en-MY" dirty="0"/>
                    </a:p>
                  </a:txBody>
                  <a:tcPr/>
                </a:tc>
                <a:tc>
                  <a:txBody>
                    <a:bodyPr/>
                    <a:lstStyle/>
                    <a:p>
                      <a:r>
                        <a:rPr lang="en-US" dirty="0"/>
                        <a:t>8.0</a:t>
                      </a:r>
                      <a:endParaRPr lang="en-MY" dirty="0"/>
                    </a:p>
                  </a:txBody>
                  <a:tcPr/>
                </a:tc>
                <a:extLst>
                  <a:ext uri="{0D108BD9-81ED-4DB2-BD59-A6C34878D82A}">
                    <a16:rowId xmlns:a16="http://schemas.microsoft.com/office/drawing/2014/main" val="2185005059"/>
                  </a:ext>
                </a:extLst>
              </a:tr>
              <a:tr h="461010">
                <a:tc>
                  <a:txBody>
                    <a:bodyPr/>
                    <a:lstStyle/>
                    <a:p>
                      <a:r>
                        <a:rPr lang="en-US" dirty="0"/>
                        <a:t>Other Op Profit</a:t>
                      </a:r>
                      <a:endParaRPr lang="en-MY" dirty="0"/>
                    </a:p>
                  </a:txBody>
                  <a:tcPr/>
                </a:tc>
                <a:tc>
                  <a:txBody>
                    <a:bodyPr/>
                    <a:lstStyle/>
                    <a:p>
                      <a:r>
                        <a:rPr lang="en-US" dirty="0">
                          <a:highlight>
                            <a:srgbClr val="FFFF00"/>
                          </a:highlight>
                        </a:rPr>
                        <a:t>4.5</a:t>
                      </a:r>
                      <a:endParaRPr lang="en-MY" dirty="0">
                        <a:highlight>
                          <a:srgbClr val="FFFF00"/>
                        </a:highlight>
                      </a:endParaRPr>
                    </a:p>
                  </a:txBody>
                  <a:tcPr/>
                </a:tc>
                <a:tc>
                  <a:txBody>
                    <a:bodyPr/>
                    <a:lstStyle/>
                    <a:p>
                      <a:r>
                        <a:rPr lang="en-US" dirty="0"/>
                        <a:t>16.0</a:t>
                      </a:r>
                      <a:endParaRPr lang="en-MY" dirty="0"/>
                    </a:p>
                  </a:txBody>
                  <a:tcPr/>
                </a:tc>
                <a:tc>
                  <a:txBody>
                    <a:bodyPr/>
                    <a:lstStyle/>
                    <a:p>
                      <a:r>
                        <a:rPr lang="en-US" dirty="0"/>
                        <a:t>12.0</a:t>
                      </a:r>
                      <a:endParaRPr lang="en-MY" dirty="0"/>
                    </a:p>
                  </a:txBody>
                  <a:tcPr/>
                </a:tc>
                <a:tc>
                  <a:txBody>
                    <a:bodyPr/>
                    <a:lstStyle/>
                    <a:p>
                      <a:r>
                        <a:rPr lang="en-US" dirty="0"/>
                        <a:t>1.9</a:t>
                      </a:r>
                      <a:endParaRPr lang="en-MY" dirty="0"/>
                    </a:p>
                  </a:txBody>
                  <a:tcPr/>
                </a:tc>
                <a:extLst>
                  <a:ext uri="{0D108BD9-81ED-4DB2-BD59-A6C34878D82A}">
                    <a16:rowId xmlns:a16="http://schemas.microsoft.com/office/drawing/2014/main" val="1640035689"/>
                  </a:ext>
                </a:extLst>
              </a:tr>
              <a:tr h="466725">
                <a:tc>
                  <a:txBody>
                    <a:bodyPr/>
                    <a:lstStyle/>
                    <a:p>
                      <a:r>
                        <a:rPr lang="en-US" dirty="0"/>
                        <a:t>Other Op Expenses</a:t>
                      </a:r>
                      <a:endParaRPr lang="en-MY" dirty="0"/>
                    </a:p>
                  </a:txBody>
                  <a:tcPr/>
                </a:tc>
                <a:tc>
                  <a:txBody>
                    <a:bodyPr/>
                    <a:lstStyle/>
                    <a:p>
                      <a:r>
                        <a:rPr lang="en-US" dirty="0">
                          <a:solidFill>
                            <a:srgbClr val="FF0000"/>
                          </a:solidFill>
                          <a:highlight>
                            <a:srgbClr val="FFFF00"/>
                          </a:highlight>
                        </a:rPr>
                        <a:t>(11.0)</a:t>
                      </a:r>
                      <a:endParaRPr lang="en-MY" dirty="0">
                        <a:solidFill>
                          <a:srgbClr val="FF0000"/>
                        </a:solidFill>
                        <a:highlight>
                          <a:srgbClr val="FFFF00"/>
                        </a:highlight>
                      </a:endParaRPr>
                    </a:p>
                  </a:txBody>
                  <a:tcPr/>
                </a:tc>
                <a:tc>
                  <a:txBody>
                    <a:bodyPr/>
                    <a:lstStyle/>
                    <a:p>
                      <a:r>
                        <a:rPr lang="en-US" dirty="0">
                          <a:solidFill>
                            <a:srgbClr val="FF0000"/>
                          </a:solidFill>
                        </a:rPr>
                        <a:t>(11.8)</a:t>
                      </a:r>
                      <a:endParaRPr lang="en-MY" dirty="0">
                        <a:solidFill>
                          <a:srgbClr val="FF0000"/>
                        </a:solidFill>
                      </a:endParaRPr>
                    </a:p>
                  </a:txBody>
                  <a:tcPr/>
                </a:tc>
                <a:tc>
                  <a:txBody>
                    <a:bodyPr/>
                    <a:lstStyle/>
                    <a:p>
                      <a:r>
                        <a:rPr lang="en-US" dirty="0">
                          <a:solidFill>
                            <a:srgbClr val="FF0000"/>
                          </a:solidFill>
                        </a:rPr>
                        <a:t>(11.7)</a:t>
                      </a:r>
                      <a:endParaRPr lang="en-MY" dirty="0">
                        <a:solidFill>
                          <a:srgbClr val="FF0000"/>
                        </a:solidFill>
                      </a:endParaRPr>
                    </a:p>
                  </a:txBody>
                  <a:tcPr/>
                </a:tc>
                <a:tc>
                  <a:txBody>
                    <a:bodyPr/>
                    <a:lstStyle/>
                    <a:p>
                      <a:r>
                        <a:rPr lang="en-US" dirty="0">
                          <a:solidFill>
                            <a:srgbClr val="FF0000"/>
                          </a:solidFill>
                        </a:rPr>
                        <a:t>(7.7)</a:t>
                      </a:r>
                      <a:endParaRPr lang="en-MY" dirty="0">
                        <a:solidFill>
                          <a:srgbClr val="FF0000"/>
                        </a:solidFill>
                      </a:endParaRPr>
                    </a:p>
                  </a:txBody>
                  <a:tcPr/>
                </a:tc>
                <a:extLst>
                  <a:ext uri="{0D108BD9-81ED-4DB2-BD59-A6C34878D82A}">
                    <a16:rowId xmlns:a16="http://schemas.microsoft.com/office/drawing/2014/main" val="314746079"/>
                  </a:ext>
                </a:extLst>
              </a:tr>
              <a:tr h="390525">
                <a:tc>
                  <a:txBody>
                    <a:bodyPr/>
                    <a:lstStyle/>
                    <a:p>
                      <a:r>
                        <a:rPr lang="en-US" dirty="0"/>
                        <a:t>Operating Profit/Loss</a:t>
                      </a:r>
                      <a:endParaRPr lang="en-MY" dirty="0"/>
                    </a:p>
                  </a:txBody>
                  <a:tcPr/>
                </a:tc>
                <a:tc>
                  <a:txBody>
                    <a:bodyPr/>
                    <a:lstStyle/>
                    <a:p>
                      <a:r>
                        <a:rPr lang="en-US" dirty="0">
                          <a:solidFill>
                            <a:srgbClr val="FF0000"/>
                          </a:solidFill>
                          <a:highlight>
                            <a:srgbClr val="FFFF00"/>
                          </a:highlight>
                        </a:rPr>
                        <a:t>(2.4)</a:t>
                      </a:r>
                      <a:endParaRPr lang="en-MY" dirty="0">
                        <a:solidFill>
                          <a:srgbClr val="FF0000"/>
                        </a:solidFill>
                        <a:highlight>
                          <a:srgbClr val="FFFF00"/>
                        </a:highlight>
                      </a:endParaRPr>
                    </a:p>
                  </a:txBody>
                  <a:tcPr/>
                </a:tc>
                <a:tc>
                  <a:txBody>
                    <a:bodyPr/>
                    <a:lstStyle/>
                    <a:p>
                      <a:r>
                        <a:rPr lang="en-US" dirty="0"/>
                        <a:t>18.9</a:t>
                      </a:r>
                      <a:endParaRPr lang="en-MY" dirty="0"/>
                    </a:p>
                  </a:txBody>
                  <a:tcPr/>
                </a:tc>
                <a:tc>
                  <a:txBody>
                    <a:bodyPr/>
                    <a:lstStyle/>
                    <a:p>
                      <a:r>
                        <a:rPr lang="en-US" dirty="0"/>
                        <a:t>15.8</a:t>
                      </a:r>
                      <a:endParaRPr lang="en-MY" dirty="0"/>
                    </a:p>
                  </a:txBody>
                  <a:tcPr/>
                </a:tc>
                <a:tc>
                  <a:txBody>
                    <a:bodyPr/>
                    <a:lstStyle/>
                    <a:p>
                      <a:r>
                        <a:rPr lang="en-US" dirty="0"/>
                        <a:t>2.2</a:t>
                      </a:r>
                      <a:endParaRPr lang="en-MY" dirty="0"/>
                    </a:p>
                  </a:txBody>
                  <a:tcPr/>
                </a:tc>
                <a:extLst>
                  <a:ext uri="{0D108BD9-81ED-4DB2-BD59-A6C34878D82A}">
                    <a16:rowId xmlns:a16="http://schemas.microsoft.com/office/drawing/2014/main" val="992725922"/>
                  </a:ext>
                </a:extLst>
              </a:tr>
              <a:tr h="351786">
                <a:tc>
                  <a:txBody>
                    <a:bodyPr/>
                    <a:lstStyle/>
                    <a:p>
                      <a:r>
                        <a:rPr lang="en-US" dirty="0"/>
                        <a:t>Finance cost</a:t>
                      </a:r>
                      <a:endParaRPr lang="en-MY" dirty="0"/>
                    </a:p>
                  </a:txBody>
                  <a:tcPr/>
                </a:tc>
                <a:tc>
                  <a:txBody>
                    <a:bodyPr/>
                    <a:lstStyle/>
                    <a:p>
                      <a:r>
                        <a:rPr lang="en-US" dirty="0">
                          <a:solidFill>
                            <a:srgbClr val="FF0000"/>
                          </a:solidFill>
                          <a:highlight>
                            <a:srgbClr val="FFFF00"/>
                          </a:highlight>
                        </a:rPr>
                        <a:t>(1.1)</a:t>
                      </a:r>
                      <a:endParaRPr lang="en-MY" dirty="0">
                        <a:solidFill>
                          <a:srgbClr val="FF0000"/>
                        </a:solidFill>
                        <a:highlight>
                          <a:srgbClr val="FFFF00"/>
                        </a:highlight>
                      </a:endParaRPr>
                    </a:p>
                  </a:txBody>
                  <a:tcPr/>
                </a:tc>
                <a:tc>
                  <a:txBody>
                    <a:bodyPr/>
                    <a:lstStyle/>
                    <a:p>
                      <a:r>
                        <a:rPr lang="en-US" dirty="0">
                          <a:solidFill>
                            <a:srgbClr val="FF0000"/>
                          </a:solidFill>
                        </a:rPr>
                        <a:t>(1.1)</a:t>
                      </a:r>
                      <a:endParaRPr lang="en-MY" dirty="0">
                        <a:solidFill>
                          <a:srgbClr val="FF0000"/>
                        </a:solidFill>
                      </a:endParaRPr>
                    </a:p>
                  </a:txBody>
                  <a:tcPr/>
                </a:tc>
                <a:tc>
                  <a:txBody>
                    <a:bodyPr/>
                    <a:lstStyle/>
                    <a:p>
                      <a:r>
                        <a:rPr lang="en-US" dirty="0">
                          <a:solidFill>
                            <a:srgbClr val="FF0000"/>
                          </a:solidFill>
                        </a:rPr>
                        <a:t>(1.2)</a:t>
                      </a:r>
                      <a:endParaRPr lang="en-MY" dirty="0">
                        <a:solidFill>
                          <a:srgbClr val="FF0000"/>
                        </a:solidFill>
                      </a:endParaRPr>
                    </a:p>
                  </a:txBody>
                  <a:tcPr/>
                </a:tc>
                <a:tc>
                  <a:txBody>
                    <a:bodyPr/>
                    <a:lstStyle/>
                    <a:p>
                      <a:r>
                        <a:rPr lang="en-US" dirty="0">
                          <a:solidFill>
                            <a:srgbClr val="FF0000"/>
                          </a:solidFill>
                        </a:rPr>
                        <a:t>(1.3)</a:t>
                      </a:r>
                      <a:endParaRPr lang="en-MY" dirty="0">
                        <a:solidFill>
                          <a:srgbClr val="FF0000"/>
                        </a:solidFill>
                      </a:endParaRPr>
                    </a:p>
                  </a:txBody>
                  <a:tcPr/>
                </a:tc>
                <a:extLst>
                  <a:ext uri="{0D108BD9-81ED-4DB2-BD59-A6C34878D82A}">
                    <a16:rowId xmlns:a16="http://schemas.microsoft.com/office/drawing/2014/main" val="1583217170"/>
                  </a:ext>
                </a:extLst>
              </a:tr>
              <a:tr h="407934">
                <a:tc>
                  <a:txBody>
                    <a:bodyPr/>
                    <a:lstStyle/>
                    <a:p>
                      <a:r>
                        <a:rPr lang="en-US" dirty="0"/>
                        <a:t>Profit/Loss before Tax</a:t>
                      </a:r>
                      <a:endParaRPr lang="en-MY" dirty="0"/>
                    </a:p>
                  </a:txBody>
                  <a:tcPr/>
                </a:tc>
                <a:tc>
                  <a:txBody>
                    <a:bodyPr/>
                    <a:lstStyle/>
                    <a:p>
                      <a:r>
                        <a:rPr lang="en-US" dirty="0">
                          <a:solidFill>
                            <a:srgbClr val="FF0000"/>
                          </a:solidFill>
                          <a:highlight>
                            <a:srgbClr val="FFFF00"/>
                          </a:highlight>
                        </a:rPr>
                        <a:t>(3.5)</a:t>
                      </a:r>
                      <a:endParaRPr lang="en-MY" dirty="0">
                        <a:solidFill>
                          <a:srgbClr val="FF0000"/>
                        </a:solidFill>
                        <a:highlight>
                          <a:srgbClr val="FFFF00"/>
                        </a:highlight>
                      </a:endParaRPr>
                    </a:p>
                  </a:txBody>
                  <a:tcPr/>
                </a:tc>
                <a:tc>
                  <a:txBody>
                    <a:bodyPr/>
                    <a:lstStyle/>
                    <a:p>
                      <a:r>
                        <a:rPr lang="en-US" dirty="0"/>
                        <a:t>17.8</a:t>
                      </a:r>
                      <a:endParaRPr lang="en-MY" dirty="0"/>
                    </a:p>
                  </a:txBody>
                  <a:tcPr/>
                </a:tc>
                <a:tc>
                  <a:txBody>
                    <a:bodyPr/>
                    <a:lstStyle/>
                    <a:p>
                      <a:r>
                        <a:rPr lang="en-US" dirty="0"/>
                        <a:t>14.6</a:t>
                      </a:r>
                      <a:endParaRPr lang="en-MY" dirty="0"/>
                    </a:p>
                  </a:txBody>
                  <a:tcPr/>
                </a:tc>
                <a:tc>
                  <a:txBody>
                    <a:bodyPr/>
                    <a:lstStyle/>
                    <a:p>
                      <a:r>
                        <a:rPr lang="en-US" dirty="0"/>
                        <a:t>0.9</a:t>
                      </a:r>
                      <a:endParaRPr lang="en-MY" dirty="0"/>
                    </a:p>
                  </a:txBody>
                  <a:tcPr/>
                </a:tc>
                <a:extLst>
                  <a:ext uri="{0D108BD9-81ED-4DB2-BD59-A6C34878D82A}">
                    <a16:rowId xmlns:a16="http://schemas.microsoft.com/office/drawing/2014/main" val="1621082076"/>
                  </a:ext>
                </a:extLst>
              </a:tr>
              <a:tr h="373380">
                <a:tc>
                  <a:txBody>
                    <a:bodyPr/>
                    <a:lstStyle/>
                    <a:p>
                      <a:r>
                        <a:rPr lang="en-US" dirty="0"/>
                        <a:t>Tax</a:t>
                      </a:r>
                      <a:endParaRPr lang="en-MY" dirty="0"/>
                    </a:p>
                  </a:txBody>
                  <a:tcPr/>
                </a:tc>
                <a:tc>
                  <a:txBody>
                    <a:bodyPr/>
                    <a:lstStyle/>
                    <a:p>
                      <a:r>
                        <a:rPr lang="en-US" dirty="0">
                          <a:solidFill>
                            <a:srgbClr val="FF0000"/>
                          </a:solidFill>
                          <a:highlight>
                            <a:srgbClr val="FFFF00"/>
                          </a:highlight>
                        </a:rPr>
                        <a:t>(0.2)</a:t>
                      </a:r>
                      <a:endParaRPr lang="en-MY" dirty="0">
                        <a:solidFill>
                          <a:srgbClr val="FF0000"/>
                        </a:solidFill>
                        <a:highlight>
                          <a:srgbClr val="FFFF00"/>
                        </a:highlight>
                      </a:endParaRPr>
                    </a:p>
                  </a:txBody>
                  <a:tcPr/>
                </a:tc>
                <a:tc>
                  <a:txBody>
                    <a:bodyPr/>
                    <a:lstStyle/>
                    <a:p>
                      <a:r>
                        <a:rPr lang="en-US" dirty="0">
                          <a:solidFill>
                            <a:srgbClr val="FF0000"/>
                          </a:solidFill>
                        </a:rPr>
                        <a:t>(3.6)</a:t>
                      </a:r>
                      <a:endParaRPr lang="en-MY" dirty="0">
                        <a:solidFill>
                          <a:srgbClr val="FF0000"/>
                        </a:solidFill>
                      </a:endParaRPr>
                    </a:p>
                  </a:txBody>
                  <a:tcPr/>
                </a:tc>
                <a:tc>
                  <a:txBody>
                    <a:bodyPr/>
                    <a:lstStyle/>
                    <a:p>
                      <a:r>
                        <a:rPr lang="en-US" dirty="0">
                          <a:solidFill>
                            <a:srgbClr val="FF0000"/>
                          </a:solidFill>
                        </a:rPr>
                        <a:t>(2.5)</a:t>
                      </a:r>
                      <a:endParaRPr lang="en-MY" dirty="0">
                        <a:solidFill>
                          <a:srgbClr val="FF0000"/>
                        </a:solidFill>
                      </a:endParaRPr>
                    </a:p>
                  </a:txBody>
                  <a:tcPr/>
                </a:tc>
                <a:tc>
                  <a:txBody>
                    <a:bodyPr/>
                    <a:lstStyle/>
                    <a:p>
                      <a:r>
                        <a:rPr lang="en-US" dirty="0"/>
                        <a:t>0.9</a:t>
                      </a:r>
                      <a:endParaRPr lang="en-MY" dirty="0"/>
                    </a:p>
                  </a:txBody>
                  <a:tcPr/>
                </a:tc>
                <a:extLst>
                  <a:ext uri="{0D108BD9-81ED-4DB2-BD59-A6C34878D82A}">
                    <a16:rowId xmlns:a16="http://schemas.microsoft.com/office/drawing/2014/main" val="4158783581"/>
                  </a:ext>
                </a:extLst>
              </a:tr>
              <a:tr h="386451">
                <a:tc>
                  <a:txBody>
                    <a:bodyPr/>
                    <a:lstStyle/>
                    <a:p>
                      <a:r>
                        <a:rPr lang="en-US" dirty="0"/>
                        <a:t>Profit/Loss after Tax</a:t>
                      </a:r>
                    </a:p>
                  </a:txBody>
                  <a:tcPr/>
                </a:tc>
                <a:tc>
                  <a:txBody>
                    <a:bodyPr/>
                    <a:lstStyle/>
                    <a:p>
                      <a:r>
                        <a:rPr lang="en-US" dirty="0">
                          <a:solidFill>
                            <a:srgbClr val="FF0000"/>
                          </a:solidFill>
                          <a:highlight>
                            <a:srgbClr val="FFFF00"/>
                          </a:highlight>
                        </a:rPr>
                        <a:t>(3.7)</a:t>
                      </a:r>
                      <a:endParaRPr lang="en-MY" dirty="0">
                        <a:solidFill>
                          <a:srgbClr val="FF0000"/>
                        </a:solidFill>
                        <a:highlight>
                          <a:srgbClr val="FFFF00"/>
                        </a:highlight>
                      </a:endParaRPr>
                    </a:p>
                  </a:txBody>
                  <a:tcPr/>
                </a:tc>
                <a:tc>
                  <a:txBody>
                    <a:bodyPr/>
                    <a:lstStyle/>
                    <a:p>
                      <a:r>
                        <a:rPr lang="en-US" dirty="0"/>
                        <a:t>14.2</a:t>
                      </a:r>
                      <a:endParaRPr lang="en-MY" dirty="0"/>
                    </a:p>
                  </a:txBody>
                  <a:tcPr/>
                </a:tc>
                <a:tc>
                  <a:txBody>
                    <a:bodyPr/>
                    <a:lstStyle/>
                    <a:p>
                      <a:r>
                        <a:rPr lang="en-US" dirty="0"/>
                        <a:t>12.1</a:t>
                      </a:r>
                      <a:endParaRPr lang="en-MY" dirty="0"/>
                    </a:p>
                  </a:txBody>
                  <a:tcPr/>
                </a:tc>
                <a:tc>
                  <a:txBody>
                    <a:bodyPr/>
                    <a:lstStyle/>
                    <a:p>
                      <a:r>
                        <a:rPr lang="en-US" dirty="0"/>
                        <a:t>1.8</a:t>
                      </a:r>
                      <a:endParaRPr lang="en-MY" dirty="0"/>
                    </a:p>
                  </a:txBody>
                  <a:tcPr/>
                </a:tc>
                <a:extLst>
                  <a:ext uri="{0D108BD9-81ED-4DB2-BD59-A6C34878D82A}">
                    <a16:rowId xmlns:a16="http://schemas.microsoft.com/office/drawing/2014/main" val="3326086497"/>
                  </a:ext>
                </a:extLst>
              </a:tr>
              <a:tr h="213360">
                <a:tc>
                  <a:txBody>
                    <a:bodyPr/>
                    <a:lstStyle/>
                    <a:p>
                      <a:r>
                        <a:rPr lang="en-US" dirty="0"/>
                        <a:t>Insurance Claims</a:t>
                      </a:r>
                      <a:endParaRPr lang="en-MY" dirty="0"/>
                    </a:p>
                  </a:txBody>
                  <a:tcPr/>
                </a:tc>
                <a:tc>
                  <a:txBody>
                    <a:bodyPr/>
                    <a:lstStyle/>
                    <a:p>
                      <a:r>
                        <a:rPr lang="en-US" dirty="0">
                          <a:highlight>
                            <a:srgbClr val="FFFF00"/>
                          </a:highlight>
                        </a:rPr>
                        <a:t>NA</a:t>
                      </a:r>
                      <a:endParaRPr lang="en-MY" dirty="0">
                        <a:highlight>
                          <a:srgbClr val="FFFF00"/>
                        </a:highlight>
                      </a:endParaRPr>
                    </a:p>
                  </a:txBody>
                  <a:tcPr/>
                </a:tc>
                <a:tc>
                  <a:txBody>
                    <a:bodyPr/>
                    <a:lstStyle/>
                    <a:p>
                      <a:r>
                        <a:rPr lang="en-US" dirty="0"/>
                        <a:t>12.2</a:t>
                      </a:r>
                      <a:endParaRPr lang="en-MY" dirty="0"/>
                    </a:p>
                  </a:txBody>
                  <a:tcPr/>
                </a:tc>
                <a:tc>
                  <a:txBody>
                    <a:bodyPr/>
                    <a:lstStyle/>
                    <a:p>
                      <a:r>
                        <a:rPr lang="en-US" dirty="0"/>
                        <a:t>10</a:t>
                      </a:r>
                      <a:endParaRPr lang="en-MY" dirty="0"/>
                    </a:p>
                  </a:txBody>
                  <a:tcPr/>
                </a:tc>
                <a:tc>
                  <a:txBody>
                    <a:bodyPr/>
                    <a:lstStyle/>
                    <a:p>
                      <a:r>
                        <a:rPr lang="en-US" dirty="0"/>
                        <a:t>NA</a:t>
                      </a:r>
                      <a:endParaRPr lang="en-MY" dirty="0"/>
                    </a:p>
                  </a:txBody>
                  <a:tcPr/>
                </a:tc>
                <a:extLst>
                  <a:ext uri="{0D108BD9-81ED-4DB2-BD59-A6C34878D82A}">
                    <a16:rowId xmlns:a16="http://schemas.microsoft.com/office/drawing/2014/main" val="2197401624"/>
                  </a:ext>
                </a:extLst>
              </a:tr>
              <a:tr h="594360">
                <a:tc>
                  <a:txBody>
                    <a:bodyPr/>
                    <a:lstStyle/>
                    <a:p>
                      <a:r>
                        <a:rPr lang="en-US" dirty="0"/>
                        <a:t>Net Profit excl Insurance Claims net of tax</a:t>
                      </a:r>
                      <a:endParaRPr lang="en-MY" dirty="0"/>
                    </a:p>
                  </a:txBody>
                  <a:tcPr/>
                </a:tc>
                <a:tc>
                  <a:txBody>
                    <a:bodyPr/>
                    <a:lstStyle/>
                    <a:p>
                      <a:r>
                        <a:rPr lang="en-US" dirty="0">
                          <a:solidFill>
                            <a:srgbClr val="FF0000"/>
                          </a:solidFill>
                          <a:highlight>
                            <a:srgbClr val="FFFF00"/>
                          </a:highlight>
                        </a:rPr>
                        <a:t>(3.7)</a:t>
                      </a:r>
                      <a:endParaRPr lang="en-MY" dirty="0">
                        <a:solidFill>
                          <a:srgbClr val="FF0000"/>
                        </a:solidFill>
                        <a:highlight>
                          <a:srgbClr val="FFFF00"/>
                        </a:highlight>
                      </a:endParaRPr>
                    </a:p>
                  </a:txBody>
                  <a:tcPr/>
                </a:tc>
                <a:tc>
                  <a:txBody>
                    <a:bodyPr/>
                    <a:lstStyle/>
                    <a:p>
                      <a:r>
                        <a:rPr lang="en-US" dirty="0"/>
                        <a:t>5.1</a:t>
                      </a:r>
                      <a:endParaRPr lang="en-MY" dirty="0"/>
                    </a:p>
                  </a:txBody>
                  <a:tcPr/>
                </a:tc>
                <a:tc>
                  <a:txBody>
                    <a:bodyPr/>
                    <a:lstStyle/>
                    <a:p>
                      <a:r>
                        <a:rPr lang="en-US" dirty="0"/>
                        <a:t>4.6</a:t>
                      </a:r>
                      <a:endParaRPr lang="en-MY" dirty="0"/>
                    </a:p>
                  </a:txBody>
                  <a:tcPr/>
                </a:tc>
                <a:tc>
                  <a:txBody>
                    <a:bodyPr/>
                    <a:lstStyle/>
                    <a:p>
                      <a:r>
                        <a:rPr lang="en-US" dirty="0"/>
                        <a:t>1.8</a:t>
                      </a:r>
                      <a:endParaRPr lang="en-MY" dirty="0"/>
                    </a:p>
                  </a:txBody>
                  <a:tcPr/>
                </a:tc>
                <a:extLst>
                  <a:ext uri="{0D108BD9-81ED-4DB2-BD59-A6C34878D82A}">
                    <a16:rowId xmlns:a16="http://schemas.microsoft.com/office/drawing/2014/main" val="4279575295"/>
                  </a:ext>
                </a:extLst>
              </a:tr>
              <a:tr h="351786">
                <a:tc>
                  <a:txBody>
                    <a:bodyPr/>
                    <a:lstStyle/>
                    <a:p>
                      <a:endParaRPr lang="en-MY"/>
                    </a:p>
                  </a:txBody>
                  <a:tcPr/>
                </a:tc>
                <a:tc>
                  <a:txBody>
                    <a:bodyPr/>
                    <a:lstStyle/>
                    <a:p>
                      <a:endParaRPr lang="en-MY"/>
                    </a:p>
                  </a:txBody>
                  <a:tcPr/>
                </a:tc>
                <a:tc>
                  <a:txBody>
                    <a:bodyPr/>
                    <a:lstStyle/>
                    <a:p>
                      <a:endParaRPr lang="en-MY"/>
                    </a:p>
                  </a:txBody>
                  <a:tcPr/>
                </a:tc>
                <a:tc>
                  <a:txBody>
                    <a:bodyPr/>
                    <a:lstStyle/>
                    <a:p>
                      <a:endParaRPr lang="en-MY"/>
                    </a:p>
                  </a:txBody>
                  <a:tcPr/>
                </a:tc>
                <a:tc>
                  <a:txBody>
                    <a:bodyPr/>
                    <a:lstStyle/>
                    <a:p>
                      <a:endParaRPr lang="en-MY" dirty="0"/>
                    </a:p>
                  </a:txBody>
                  <a:tcPr/>
                </a:tc>
                <a:extLst>
                  <a:ext uri="{0D108BD9-81ED-4DB2-BD59-A6C34878D82A}">
                    <a16:rowId xmlns:a16="http://schemas.microsoft.com/office/drawing/2014/main" val="194553127"/>
                  </a:ext>
                </a:extLst>
              </a:tr>
            </a:tbl>
          </a:graphicData>
        </a:graphic>
      </p:graphicFrame>
      <p:pic>
        <p:nvPicPr>
          <p:cNvPr id="11" name="Picture 10">
            <a:extLst>
              <a:ext uri="{FF2B5EF4-FFF2-40B4-BE49-F238E27FC236}">
                <a16:creationId xmlns:a16="http://schemas.microsoft.com/office/drawing/2014/main" id="{F06E7C95-0DB4-42B9-BDCB-1470E10CC010}"/>
              </a:ext>
            </a:extLst>
          </p:cNvPr>
          <p:cNvPicPr>
            <a:picLocks noChangeAspect="1"/>
          </p:cNvPicPr>
          <p:nvPr/>
        </p:nvPicPr>
        <p:blipFill>
          <a:blip r:embed="rId2"/>
          <a:stretch>
            <a:fillRect/>
          </a:stretch>
        </p:blipFill>
        <p:spPr>
          <a:xfrm>
            <a:off x="9744075" y="6371351"/>
            <a:ext cx="2015925" cy="432000"/>
          </a:xfrm>
          <a:prstGeom prst="rect">
            <a:avLst/>
          </a:prstGeom>
        </p:spPr>
      </p:pic>
    </p:spTree>
    <p:extLst>
      <p:ext uri="{BB962C8B-B14F-4D97-AF65-F5344CB8AC3E}">
        <p14:creationId xmlns:p14="http://schemas.microsoft.com/office/powerpoint/2010/main" val="2575421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F605-3869-4D5F-B3C1-5694C6D47906}"/>
              </a:ext>
            </a:extLst>
          </p:cNvPr>
          <p:cNvSpPr>
            <a:spLocks noGrp="1"/>
          </p:cNvSpPr>
          <p:nvPr>
            <p:ph type="title"/>
          </p:nvPr>
        </p:nvSpPr>
        <p:spPr/>
        <p:txBody>
          <a:bodyPr/>
          <a:lstStyle/>
          <a:p>
            <a:r>
              <a:rPr lang="en-US" dirty="0"/>
              <a:t>Rolling Quarter on Quarter Comparison</a:t>
            </a:r>
            <a:endParaRPr lang="en-MY" dirty="0"/>
          </a:p>
        </p:txBody>
      </p:sp>
      <p:sp>
        <p:nvSpPr>
          <p:cNvPr id="4" name="Footer Placeholder 3">
            <a:extLst>
              <a:ext uri="{FF2B5EF4-FFF2-40B4-BE49-F238E27FC236}">
                <a16:creationId xmlns:a16="http://schemas.microsoft.com/office/drawing/2014/main" id="{CE0936AC-9355-444F-A07D-86430652E811}"/>
              </a:ext>
            </a:extLst>
          </p:cNvPr>
          <p:cNvSpPr>
            <a:spLocks noGrp="1"/>
          </p:cNvSpPr>
          <p:nvPr>
            <p:ph type="ftr" sz="quarter" idx="12"/>
          </p:nvPr>
        </p:nvSpPr>
        <p:spPr/>
        <p:txBody>
          <a:bodyPr/>
          <a:lstStyle/>
          <a:p>
            <a:r>
              <a:rPr lang="en-US" noProof="0"/>
              <a:t>Add a footer</a:t>
            </a:r>
            <a:endParaRPr lang="en-US" noProof="0" dirty="0"/>
          </a:p>
        </p:txBody>
      </p:sp>
      <p:sp>
        <p:nvSpPr>
          <p:cNvPr id="5" name="Slide Number Placeholder 4">
            <a:extLst>
              <a:ext uri="{FF2B5EF4-FFF2-40B4-BE49-F238E27FC236}">
                <a16:creationId xmlns:a16="http://schemas.microsoft.com/office/drawing/2014/main" id="{B76A3347-BF72-4EFF-A8AB-E51B73ED2F07}"/>
              </a:ext>
            </a:extLst>
          </p:cNvPr>
          <p:cNvSpPr>
            <a:spLocks noGrp="1"/>
          </p:cNvSpPr>
          <p:nvPr>
            <p:ph type="sldNum" sz="quarter" idx="33"/>
          </p:nvPr>
        </p:nvSpPr>
        <p:spPr/>
        <p:txBody>
          <a:bodyPr/>
          <a:lstStyle/>
          <a:p>
            <a:fld id="{19B51A1E-902D-48AF-9020-955120F399B6}" type="slidenum">
              <a:rPr lang="en-US" noProof="0" smtClean="0"/>
              <a:pPr/>
              <a:t>5</a:t>
            </a:fld>
            <a:endParaRPr lang="en-US" noProof="0" dirty="0"/>
          </a:p>
        </p:txBody>
      </p:sp>
      <p:graphicFrame>
        <p:nvGraphicFramePr>
          <p:cNvPr id="10" name="Chart 9">
            <a:extLst>
              <a:ext uri="{FF2B5EF4-FFF2-40B4-BE49-F238E27FC236}">
                <a16:creationId xmlns:a16="http://schemas.microsoft.com/office/drawing/2014/main" id="{5D7FFA1A-E0DA-459E-99EB-29A5333E3892}"/>
              </a:ext>
            </a:extLst>
          </p:cNvPr>
          <p:cNvGraphicFramePr/>
          <p:nvPr>
            <p:extLst>
              <p:ext uri="{D42A27DB-BD31-4B8C-83A1-F6EECF244321}">
                <p14:modId xmlns:p14="http://schemas.microsoft.com/office/powerpoint/2010/main" val="2666630475"/>
              </p:ext>
            </p:extLst>
          </p:nvPr>
        </p:nvGraphicFramePr>
        <p:xfrm>
          <a:off x="432000" y="1039046"/>
          <a:ext cx="8378825" cy="5157258"/>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11">
            <a:extLst>
              <a:ext uri="{FF2B5EF4-FFF2-40B4-BE49-F238E27FC236}">
                <a16:creationId xmlns:a16="http://schemas.microsoft.com/office/drawing/2014/main" id="{85D190E6-3F80-4C38-9BFD-1F42A7A75D1B}"/>
              </a:ext>
            </a:extLst>
          </p:cNvPr>
          <p:cNvPicPr>
            <a:picLocks noChangeAspect="1"/>
          </p:cNvPicPr>
          <p:nvPr/>
        </p:nvPicPr>
        <p:blipFill>
          <a:blip r:embed="rId3"/>
          <a:stretch>
            <a:fillRect/>
          </a:stretch>
        </p:blipFill>
        <p:spPr>
          <a:xfrm>
            <a:off x="9801225" y="6371351"/>
            <a:ext cx="1958775" cy="432000"/>
          </a:xfrm>
          <a:prstGeom prst="rect">
            <a:avLst/>
          </a:prstGeom>
        </p:spPr>
      </p:pic>
      <p:sp>
        <p:nvSpPr>
          <p:cNvPr id="15" name="TextBox 14">
            <a:extLst>
              <a:ext uri="{FF2B5EF4-FFF2-40B4-BE49-F238E27FC236}">
                <a16:creationId xmlns:a16="http://schemas.microsoft.com/office/drawing/2014/main" id="{5760A4C6-CA3F-43BF-891D-2A2833F2F55C}"/>
              </a:ext>
            </a:extLst>
          </p:cNvPr>
          <p:cNvSpPr txBox="1"/>
          <p:nvPr/>
        </p:nvSpPr>
        <p:spPr>
          <a:xfrm>
            <a:off x="1507903" y="5665065"/>
            <a:ext cx="914400" cy="307777"/>
          </a:xfrm>
          <a:prstGeom prst="rect">
            <a:avLst/>
          </a:prstGeom>
          <a:noFill/>
        </p:spPr>
        <p:txBody>
          <a:bodyPr wrap="square" rtlCol="0">
            <a:spAutoFit/>
          </a:bodyPr>
          <a:lstStyle/>
          <a:p>
            <a:r>
              <a:rPr lang="en-US" sz="1400" dirty="0">
                <a:solidFill>
                  <a:srgbClr val="FF0000"/>
                </a:solidFill>
              </a:rPr>
              <a:t>(3.7) mil</a:t>
            </a:r>
            <a:endParaRPr lang="en-MY" sz="1400" dirty="0">
              <a:solidFill>
                <a:srgbClr val="FF0000"/>
              </a:solidFill>
            </a:endParaRPr>
          </a:p>
        </p:txBody>
      </p:sp>
      <p:sp>
        <p:nvSpPr>
          <p:cNvPr id="16" name="TextBox 15">
            <a:extLst>
              <a:ext uri="{FF2B5EF4-FFF2-40B4-BE49-F238E27FC236}">
                <a16:creationId xmlns:a16="http://schemas.microsoft.com/office/drawing/2014/main" id="{2711A7BD-B9E9-4884-A81C-091737D71EA7}"/>
              </a:ext>
            </a:extLst>
          </p:cNvPr>
          <p:cNvSpPr txBox="1"/>
          <p:nvPr/>
        </p:nvSpPr>
        <p:spPr>
          <a:xfrm>
            <a:off x="3693377" y="4475292"/>
            <a:ext cx="914400" cy="307777"/>
          </a:xfrm>
          <a:prstGeom prst="rect">
            <a:avLst/>
          </a:prstGeom>
          <a:noFill/>
        </p:spPr>
        <p:txBody>
          <a:bodyPr wrap="square" rtlCol="0">
            <a:spAutoFit/>
          </a:bodyPr>
          <a:lstStyle/>
          <a:p>
            <a:r>
              <a:rPr lang="en-US" sz="1400" dirty="0"/>
              <a:t>5.1 mil</a:t>
            </a:r>
            <a:endParaRPr lang="en-MY" sz="1400" dirty="0"/>
          </a:p>
        </p:txBody>
      </p:sp>
      <p:sp>
        <p:nvSpPr>
          <p:cNvPr id="17" name="TextBox 16">
            <a:extLst>
              <a:ext uri="{FF2B5EF4-FFF2-40B4-BE49-F238E27FC236}">
                <a16:creationId xmlns:a16="http://schemas.microsoft.com/office/drawing/2014/main" id="{C69C76F1-4F8C-4E4B-A04C-458A6B29C3BA}"/>
              </a:ext>
            </a:extLst>
          </p:cNvPr>
          <p:cNvSpPr txBox="1"/>
          <p:nvPr/>
        </p:nvSpPr>
        <p:spPr>
          <a:xfrm>
            <a:off x="5600700" y="4521459"/>
            <a:ext cx="691215" cy="523220"/>
          </a:xfrm>
          <a:prstGeom prst="rect">
            <a:avLst/>
          </a:prstGeom>
          <a:noFill/>
        </p:spPr>
        <p:txBody>
          <a:bodyPr wrap="none" rtlCol="0">
            <a:spAutoFit/>
          </a:bodyPr>
          <a:lstStyle/>
          <a:p>
            <a:r>
              <a:rPr lang="en-US" sz="1400" dirty="0"/>
              <a:t>4.6 mil</a:t>
            </a:r>
          </a:p>
          <a:p>
            <a:endParaRPr lang="en-MY" sz="1400" dirty="0"/>
          </a:p>
        </p:txBody>
      </p:sp>
      <p:sp>
        <p:nvSpPr>
          <p:cNvPr id="18" name="TextBox 17">
            <a:extLst>
              <a:ext uri="{FF2B5EF4-FFF2-40B4-BE49-F238E27FC236}">
                <a16:creationId xmlns:a16="http://schemas.microsoft.com/office/drawing/2014/main" id="{9E301207-9455-4A29-B8EC-90002C51D7F3}"/>
              </a:ext>
            </a:extLst>
          </p:cNvPr>
          <p:cNvSpPr txBox="1"/>
          <p:nvPr/>
        </p:nvSpPr>
        <p:spPr>
          <a:xfrm>
            <a:off x="7540378" y="4629180"/>
            <a:ext cx="657552" cy="523220"/>
          </a:xfrm>
          <a:prstGeom prst="rect">
            <a:avLst/>
          </a:prstGeom>
          <a:noFill/>
        </p:spPr>
        <p:txBody>
          <a:bodyPr wrap="none" rtlCol="0">
            <a:spAutoFit/>
          </a:bodyPr>
          <a:lstStyle/>
          <a:p>
            <a:r>
              <a:rPr lang="en-US" sz="1400" dirty="0"/>
              <a:t>1.8 mil</a:t>
            </a:r>
          </a:p>
          <a:p>
            <a:endParaRPr lang="en-MY" sz="1400" dirty="0"/>
          </a:p>
        </p:txBody>
      </p:sp>
      <p:sp>
        <p:nvSpPr>
          <p:cNvPr id="19" name="TextBox 18">
            <a:extLst>
              <a:ext uri="{FF2B5EF4-FFF2-40B4-BE49-F238E27FC236}">
                <a16:creationId xmlns:a16="http://schemas.microsoft.com/office/drawing/2014/main" id="{96B950A9-78E6-4FBF-A4D9-5926C733098D}"/>
              </a:ext>
            </a:extLst>
          </p:cNvPr>
          <p:cNvSpPr txBox="1"/>
          <p:nvPr/>
        </p:nvSpPr>
        <p:spPr>
          <a:xfrm>
            <a:off x="1200150" y="1819275"/>
            <a:ext cx="764953" cy="307777"/>
          </a:xfrm>
          <a:prstGeom prst="rect">
            <a:avLst/>
          </a:prstGeom>
          <a:noFill/>
        </p:spPr>
        <p:txBody>
          <a:bodyPr wrap="none" rtlCol="0">
            <a:spAutoFit/>
          </a:bodyPr>
          <a:lstStyle/>
          <a:p>
            <a:r>
              <a:rPr lang="en-US" sz="1400" dirty="0"/>
              <a:t>62.3 mil</a:t>
            </a:r>
            <a:endParaRPr lang="en-MY" sz="1400" dirty="0"/>
          </a:p>
        </p:txBody>
      </p:sp>
      <p:sp>
        <p:nvSpPr>
          <p:cNvPr id="20" name="TextBox 19">
            <a:extLst>
              <a:ext uri="{FF2B5EF4-FFF2-40B4-BE49-F238E27FC236}">
                <a16:creationId xmlns:a16="http://schemas.microsoft.com/office/drawing/2014/main" id="{969D8E1B-A6F0-4E8E-B5F8-65C5436F6236}"/>
              </a:ext>
            </a:extLst>
          </p:cNvPr>
          <p:cNvSpPr txBox="1"/>
          <p:nvPr/>
        </p:nvSpPr>
        <p:spPr>
          <a:xfrm>
            <a:off x="3181350" y="1485900"/>
            <a:ext cx="766557" cy="307777"/>
          </a:xfrm>
          <a:prstGeom prst="rect">
            <a:avLst/>
          </a:prstGeom>
          <a:noFill/>
        </p:spPr>
        <p:txBody>
          <a:bodyPr wrap="none" rtlCol="0">
            <a:spAutoFit/>
          </a:bodyPr>
          <a:lstStyle/>
          <a:p>
            <a:r>
              <a:rPr lang="en-US" sz="1400" dirty="0"/>
              <a:t>70.3 mil</a:t>
            </a:r>
            <a:endParaRPr lang="en-MY" sz="1400" dirty="0"/>
          </a:p>
        </p:txBody>
      </p:sp>
      <p:sp>
        <p:nvSpPr>
          <p:cNvPr id="21" name="TextBox 20">
            <a:extLst>
              <a:ext uri="{FF2B5EF4-FFF2-40B4-BE49-F238E27FC236}">
                <a16:creationId xmlns:a16="http://schemas.microsoft.com/office/drawing/2014/main" id="{439EA310-438E-4E0B-B153-1EEA8DAD126F}"/>
              </a:ext>
            </a:extLst>
          </p:cNvPr>
          <p:cNvSpPr txBox="1"/>
          <p:nvPr/>
        </p:nvSpPr>
        <p:spPr>
          <a:xfrm>
            <a:off x="7150687" y="2127052"/>
            <a:ext cx="779381" cy="523220"/>
          </a:xfrm>
          <a:prstGeom prst="rect">
            <a:avLst/>
          </a:prstGeom>
          <a:noFill/>
        </p:spPr>
        <p:txBody>
          <a:bodyPr wrap="none" rtlCol="0">
            <a:spAutoFit/>
          </a:bodyPr>
          <a:lstStyle/>
          <a:p>
            <a:r>
              <a:rPr lang="en-US" sz="1400" dirty="0"/>
              <a:t>56.4 mil</a:t>
            </a:r>
          </a:p>
          <a:p>
            <a:endParaRPr lang="en-MY" sz="1400" dirty="0"/>
          </a:p>
        </p:txBody>
      </p:sp>
    </p:spTree>
    <p:extLst>
      <p:ext uri="{BB962C8B-B14F-4D97-AF65-F5344CB8AC3E}">
        <p14:creationId xmlns:p14="http://schemas.microsoft.com/office/powerpoint/2010/main" val="94660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dirty="0"/>
              <a:t>Comparison of Segments</a:t>
            </a:r>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p:txBody>
          <a:bodyPr/>
          <a:lstStyle/>
          <a:p>
            <a:r>
              <a:rPr lang="en-US" dirty="0"/>
              <a:t>Segmental (RM millions) </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360000"/>
          </a:xfrm>
        </p:spPr>
        <p:txBody>
          <a:bodyPr/>
          <a:lstStyle/>
          <a:p>
            <a:r>
              <a:rPr lang="en-US" dirty="0"/>
              <a:t>Q1 FY2020</a:t>
            </a:r>
          </a:p>
        </p:txBody>
      </p:sp>
      <p:graphicFrame>
        <p:nvGraphicFramePr>
          <p:cNvPr id="9" name="Table 9">
            <a:extLst>
              <a:ext uri="{FF2B5EF4-FFF2-40B4-BE49-F238E27FC236}">
                <a16:creationId xmlns:a16="http://schemas.microsoft.com/office/drawing/2014/main" id="{399E814C-67B3-4619-A455-F040B6D6FAF2}"/>
              </a:ext>
            </a:extLst>
          </p:cNvPr>
          <p:cNvGraphicFramePr>
            <a:graphicFrameLocks noGrp="1"/>
          </p:cNvGraphicFramePr>
          <p:nvPr>
            <p:ph sz="half" idx="2"/>
            <p:extLst>
              <p:ext uri="{D42A27DB-BD31-4B8C-83A1-F6EECF244321}">
                <p14:modId xmlns:p14="http://schemas.microsoft.com/office/powerpoint/2010/main" val="1850628976"/>
              </p:ext>
            </p:extLst>
          </p:nvPr>
        </p:nvGraphicFramePr>
        <p:xfrm>
          <a:off x="431800" y="2814638"/>
          <a:ext cx="3119118" cy="2225040"/>
        </p:xfrm>
        <a:graphic>
          <a:graphicData uri="http://schemas.openxmlformats.org/drawingml/2006/table">
            <a:tbl>
              <a:tblPr firstRow="1" bandRow="1">
                <a:tableStyleId>{073A0DAA-6AF3-43AB-8588-CEC1D06C72B9}</a:tableStyleId>
              </a:tblPr>
              <a:tblGrid>
                <a:gridCol w="1559559">
                  <a:extLst>
                    <a:ext uri="{9D8B030D-6E8A-4147-A177-3AD203B41FA5}">
                      <a16:colId xmlns:a16="http://schemas.microsoft.com/office/drawing/2014/main" val="2950754748"/>
                    </a:ext>
                  </a:extLst>
                </a:gridCol>
                <a:gridCol w="1559559">
                  <a:extLst>
                    <a:ext uri="{9D8B030D-6E8A-4147-A177-3AD203B41FA5}">
                      <a16:colId xmlns:a16="http://schemas.microsoft.com/office/drawing/2014/main" val="2350335203"/>
                    </a:ext>
                  </a:extLst>
                </a:gridCol>
              </a:tblGrid>
              <a:tr h="370840">
                <a:tc>
                  <a:txBody>
                    <a:bodyPr/>
                    <a:lstStyle/>
                    <a:p>
                      <a:r>
                        <a:rPr lang="en-US" dirty="0"/>
                        <a:t>Segment</a:t>
                      </a:r>
                      <a:endParaRPr lang="en-MY" dirty="0"/>
                    </a:p>
                  </a:txBody>
                  <a:tcPr/>
                </a:tc>
                <a:tc>
                  <a:txBody>
                    <a:bodyPr/>
                    <a:lstStyle/>
                    <a:p>
                      <a:pPr algn="l"/>
                      <a:r>
                        <a:rPr lang="en-US" dirty="0" err="1"/>
                        <a:t>RM’millions</a:t>
                      </a:r>
                      <a:endParaRPr lang="en-MY" dirty="0"/>
                    </a:p>
                  </a:txBody>
                  <a:tcPr/>
                </a:tc>
                <a:extLst>
                  <a:ext uri="{0D108BD9-81ED-4DB2-BD59-A6C34878D82A}">
                    <a16:rowId xmlns:a16="http://schemas.microsoft.com/office/drawing/2014/main" val="2817656348"/>
                  </a:ext>
                </a:extLst>
              </a:tr>
              <a:tr h="370840">
                <a:tc>
                  <a:txBody>
                    <a:bodyPr/>
                    <a:lstStyle/>
                    <a:p>
                      <a:r>
                        <a:rPr lang="en-US" dirty="0"/>
                        <a:t>HDD</a:t>
                      </a:r>
                      <a:endParaRPr lang="en-MY" dirty="0"/>
                    </a:p>
                  </a:txBody>
                  <a:tcPr/>
                </a:tc>
                <a:tc>
                  <a:txBody>
                    <a:bodyPr/>
                    <a:lstStyle/>
                    <a:p>
                      <a:r>
                        <a:rPr lang="en-US" dirty="0"/>
                        <a:t>27.6</a:t>
                      </a:r>
                      <a:endParaRPr lang="en-MY" dirty="0"/>
                    </a:p>
                  </a:txBody>
                  <a:tcPr/>
                </a:tc>
                <a:extLst>
                  <a:ext uri="{0D108BD9-81ED-4DB2-BD59-A6C34878D82A}">
                    <a16:rowId xmlns:a16="http://schemas.microsoft.com/office/drawing/2014/main" val="3693294243"/>
                  </a:ext>
                </a:extLst>
              </a:tr>
              <a:tr h="370840">
                <a:tc>
                  <a:txBody>
                    <a:bodyPr/>
                    <a:lstStyle/>
                    <a:p>
                      <a:r>
                        <a:rPr lang="en-US" dirty="0"/>
                        <a:t>Automotive</a:t>
                      </a:r>
                      <a:endParaRPr lang="en-MY" dirty="0"/>
                    </a:p>
                  </a:txBody>
                  <a:tcPr/>
                </a:tc>
                <a:tc>
                  <a:txBody>
                    <a:bodyPr/>
                    <a:lstStyle/>
                    <a:p>
                      <a:r>
                        <a:rPr lang="en-US" dirty="0"/>
                        <a:t>25.4</a:t>
                      </a:r>
                      <a:endParaRPr lang="en-MY" dirty="0"/>
                    </a:p>
                  </a:txBody>
                  <a:tcPr/>
                </a:tc>
                <a:extLst>
                  <a:ext uri="{0D108BD9-81ED-4DB2-BD59-A6C34878D82A}">
                    <a16:rowId xmlns:a16="http://schemas.microsoft.com/office/drawing/2014/main" val="1711883903"/>
                  </a:ext>
                </a:extLst>
              </a:tr>
              <a:tr h="370840">
                <a:tc>
                  <a:txBody>
                    <a:bodyPr/>
                    <a:lstStyle/>
                    <a:p>
                      <a:r>
                        <a:rPr lang="en-US" dirty="0"/>
                        <a:t>Camera</a:t>
                      </a:r>
                      <a:endParaRPr lang="en-MY" dirty="0"/>
                    </a:p>
                  </a:txBody>
                  <a:tcPr/>
                </a:tc>
                <a:tc>
                  <a:txBody>
                    <a:bodyPr/>
                    <a:lstStyle/>
                    <a:p>
                      <a:r>
                        <a:rPr lang="en-US" dirty="0"/>
                        <a:t>5.0</a:t>
                      </a:r>
                      <a:endParaRPr lang="en-MY" dirty="0"/>
                    </a:p>
                  </a:txBody>
                  <a:tcPr/>
                </a:tc>
                <a:extLst>
                  <a:ext uri="{0D108BD9-81ED-4DB2-BD59-A6C34878D82A}">
                    <a16:rowId xmlns:a16="http://schemas.microsoft.com/office/drawing/2014/main" val="30826588"/>
                  </a:ext>
                </a:extLst>
              </a:tr>
              <a:tr h="370840">
                <a:tc>
                  <a:txBody>
                    <a:bodyPr/>
                    <a:lstStyle/>
                    <a:p>
                      <a:r>
                        <a:rPr lang="en-US" dirty="0"/>
                        <a:t>EMS</a:t>
                      </a:r>
                      <a:endParaRPr lang="en-MY" dirty="0"/>
                    </a:p>
                  </a:txBody>
                  <a:tcPr/>
                </a:tc>
                <a:tc>
                  <a:txBody>
                    <a:bodyPr/>
                    <a:lstStyle/>
                    <a:p>
                      <a:r>
                        <a:rPr lang="en-US" dirty="0"/>
                        <a:t>12.2</a:t>
                      </a:r>
                      <a:endParaRPr lang="en-MY" dirty="0"/>
                    </a:p>
                  </a:txBody>
                  <a:tcPr/>
                </a:tc>
                <a:extLst>
                  <a:ext uri="{0D108BD9-81ED-4DB2-BD59-A6C34878D82A}">
                    <a16:rowId xmlns:a16="http://schemas.microsoft.com/office/drawing/2014/main" val="658497201"/>
                  </a:ext>
                </a:extLst>
              </a:tr>
              <a:tr h="370840">
                <a:tc>
                  <a:txBody>
                    <a:bodyPr/>
                    <a:lstStyle/>
                    <a:p>
                      <a:r>
                        <a:rPr lang="en-US" dirty="0"/>
                        <a:t>Total</a:t>
                      </a:r>
                      <a:endParaRPr lang="en-MY" dirty="0"/>
                    </a:p>
                  </a:txBody>
                  <a:tcPr/>
                </a:tc>
                <a:tc>
                  <a:txBody>
                    <a:bodyPr/>
                    <a:lstStyle/>
                    <a:p>
                      <a:r>
                        <a:rPr lang="en-US" dirty="0"/>
                        <a:t>70.3</a:t>
                      </a:r>
                      <a:endParaRPr lang="en-MY" dirty="0"/>
                    </a:p>
                  </a:txBody>
                  <a:tcPr/>
                </a:tc>
                <a:extLst>
                  <a:ext uri="{0D108BD9-81ED-4DB2-BD59-A6C34878D82A}">
                    <a16:rowId xmlns:a16="http://schemas.microsoft.com/office/drawing/2014/main" val="3359302770"/>
                  </a:ext>
                </a:extLst>
              </a:tr>
            </a:tbl>
          </a:graphicData>
        </a:graphic>
      </p:graphicFrame>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4633125" y="2116544"/>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4633125" y="2301890"/>
            <a:ext cx="5472000" cy="358775"/>
          </a:xfrm>
        </p:spPr>
        <p:txBody>
          <a:bodyPr/>
          <a:lstStyle/>
          <a:p>
            <a:r>
              <a:rPr lang="en-US" dirty="0"/>
              <a:t>Q2 FY2020</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6</a:t>
            </a:fld>
            <a:endParaRPr lang="en-US" dirty="0"/>
          </a:p>
        </p:txBody>
      </p:sp>
      <p:graphicFrame>
        <p:nvGraphicFramePr>
          <p:cNvPr id="14" name="Table 14">
            <a:extLst>
              <a:ext uri="{FF2B5EF4-FFF2-40B4-BE49-F238E27FC236}">
                <a16:creationId xmlns:a16="http://schemas.microsoft.com/office/drawing/2014/main" id="{FCB8726F-9DD8-44CD-965D-E3FDDC1199D8}"/>
              </a:ext>
            </a:extLst>
          </p:cNvPr>
          <p:cNvGraphicFramePr>
            <a:graphicFrameLocks noGrp="1"/>
          </p:cNvGraphicFramePr>
          <p:nvPr>
            <p:extLst>
              <p:ext uri="{D42A27DB-BD31-4B8C-83A1-F6EECF244321}">
                <p14:modId xmlns:p14="http://schemas.microsoft.com/office/powerpoint/2010/main" val="835794586"/>
              </p:ext>
            </p:extLst>
          </p:nvPr>
        </p:nvGraphicFramePr>
        <p:xfrm>
          <a:off x="4633125" y="2814638"/>
          <a:ext cx="5049522" cy="2228426"/>
        </p:xfrm>
        <a:graphic>
          <a:graphicData uri="http://schemas.openxmlformats.org/drawingml/2006/table">
            <a:tbl>
              <a:tblPr firstRow="1" bandRow="1">
                <a:tableStyleId>{073A0DAA-6AF3-43AB-8588-CEC1D06C72B9}</a:tableStyleId>
              </a:tblPr>
              <a:tblGrid>
                <a:gridCol w="1683174">
                  <a:extLst>
                    <a:ext uri="{9D8B030D-6E8A-4147-A177-3AD203B41FA5}">
                      <a16:colId xmlns:a16="http://schemas.microsoft.com/office/drawing/2014/main" val="4116546325"/>
                    </a:ext>
                  </a:extLst>
                </a:gridCol>
                <a:gridCol w="1683174">
                  <a:extLst>
                    <a:ext uri="{9D8B030D-6E8A-4147-A177-3AD203B41FA5}">
                      <a16:colId xmlns:a16="http://schemas.microsoft.com/office/drawing/2014/main" val="249439761"/>
                    </a:ext>
                  </a:extLst>
                </a:gridCol>
                <a:gridCol w="1683174">
                  <a:extLst>
                    <a:ext uri="{9D8B030D-6E8A-4147-A177-3AD203B41FA5}">
                      <a16:colId xmlns:a16="http://schemas.microsoft.com/office/drawing/2014/main" val="485990760"/>
                    </a:ext>
                  </a:extLst>
                </a:gridCol>
              </a:tblGrid>
              <a:tr h="379306">
                <a:tc>
                  <a:txBody>
                    <a:bodyPr/>
                    <a:lstStyle/>
                    <a:p>
                      <a:r>
                        <a:rPr lang="en-US" dirty="0"/>
                        <a:t>Segment</a:t>
                      </a:r>
                      <a:endParaRPr lang="en-MY" dirty="0"/>
                    </a:p>
                  </a:txBody>
                  <a:tcPr/>
                </a:tc>
                <a:tc>
                  <a:txBody>
                    <a:bodyPr/>
                    <a:lstStyle/>
                    <a:p>
                      <a:pPr algn="l"/>
                      <a:r>
                        <a:rPr lang="en-US" dirty="0" err="1"/>
                        <a:t>RM’millions</a:t>
                      </a:r>
                      <a:endParaRPr lang="en-MY" dirty="0"/>
                    </a:p>
                  </a:txBody>
                  <a:tcPr/>
                </a:tc>
                <a:tc>
                  <a:txBody>
                    <a:bodyPr/>
                    <a:lstStyle/>
                    <a:p>
                      <a:pPr algn="l"/>
                      <a:r>
                        <a:rPr lang="en-US" dirty="0"/>
                        <a:t>% change</a:t>
                      </a:r>
                      <a:endParaRPr lang="en-MY" dirty="0"/>
                    </a:p>
                  </a:txBody>
                  <a:tcPr/>
                </a:tc>
                <a:extLst>
                  <a:ext uri="{0D108BD9-81ED-4DB2-BD59-A6C34878D82A}">
                    <a16:rowId xmlns:a16="http://schemas.microsoft.com/office/drawing/2014/main" val="2974404344"/>
                  </a:ext>
                </a:extLst>
              </a:tr>
              <a:tr h="370840">
                <a:tc>
                  <a:txBody>
                    <a:bodyPr/>
                    <a:lstStyle/>
                    <a:p>
                      <a:r>
                        <a:rPr lang="en-US" dirty="0"/>
                        <a:t>HDD</a:t>
                      </a:r>
                      <a:endParaRPr lang="en-MY" dirty="0"/>
                    </a:p>
                  </a:txBody>
                  <a:tcPr/>
                </a:tc>
                <a:tc>
                  <a:txBody>
                    <a:bodyPr/>
                    <a:lstStyle/>
                    <a:p>
                      <a:r>
                        <a:rPr lang="en-US" dirty="0">
                          <a:highlight>
                            <a:srgbClr val="FFFF00"/>
                          </a:highlight>
                        </a:rPr>
                        <a:t>24.9</a:t>
                      </a:r>
                      <a:endParaRPr lang="en-MY" dirty="0">
                        <a:highlight>
                          <a:srgbClr val="FFFF00"/>
                        </a:highlight>
                      </a:endParaRPr>
                    </a:p>
                  </a:txBody>
                  <a:tcPr/>
                </a:tc>
                <a:tc>
                  <a:txBody>
                    <a:bodyPr/>
                    <a:lstStyle/>
                    <a:p>
                      <a:r>
                        <a:rPr lang="en-US" dirty="0">
                          <a:solidFill>
                            <a:srgbClr val="FF0000"/>
                          </a:solidFill>
                        </a:rPr>
                        <a:t>-10%</a:t>
                      </a:r>
                      <a:endParaRPr lang="en-MY" dirty="0">
                        <a:solidFill>
                          <a:srgbClr val="FF0000"/>
                        </a:solidFill>
                      </a:endParaRPr>
                    </a:p>
                  </a:txBody>
                  <a:tcPr/>
                </a:tc>
                <a:extLst>
                  <a:ext uri="{0D108BD9-81ED-4DB2-BD59-A6C34878D82A}">
                    <a16:rowId xmlns:a16="http://schemas.microsoft.com/office/drawing/2014/main" val="1521955833"/>
                  </a:ext>
                </a:extLst>
              </a:tr>
              <a:tr h="370840">
                <a:tc>
                  <a:txBody>
                    <a:bodyPr/>
                    <a:lstStyle/>
                    <a:p>
                      <a:r>
                        <a:rPr lang="en-US" dirty="0"/>
                        <a:t>Automotive</a:t>
                      </a:r>
                      <a:endParaRPr lang="en-MY" dirty="0"/>
                    </a:p>
                  </a:txBody>
                  <a:tcPr/>
                </a:tc>
                <a:tc>
                  <a:txBody>
                    <a:bodyPr/>
                    <a:lstStyle/>
                    <a:p>
                      <a:r>
                        <a:rPr lang="en-US" dirty="0">
                          <a:highlight>
                            <a:srgbClr val="FFFF00"/>
                          </a:highlight>
                        </a:rPr>
                        <a:t>22.4</a:t>
                      </a:r>
                      <a:endParaRPr lang="en-MY" dirty="0">
                        <a:highlight>
                          <a:srgbClr val="FFFF00"/>
                        </a:highlight>
                      </a:endParaRPr>
                    </a:p>
                  </a:txBody>
                  <a:tcPr/>
                </a:tc>
                <a:tc>
                  <a:txBody>
                    <a:bodyPr/>
                    <a:lstStyle/>
                    <a:p>
                      <a:r>
                        <a:rPr lang="en-US" dirty="0">
                          <a:solidFill>
                            <a:srgbClr val="FF0000"/>
                          </a:solidFill>
                        </a:rPr>
                        <a:t>-12%</a:t>
                      </a:r>
                      <a:endParaRPr lang="en-MY" dirty="0">
                        <a:solidFill>
                          <a:srgbClr val="FF0000"/>
                        </a:solidFill>
                      </a:endParaRPr>
                    </a:p>
                  </a:txBody>
                  <a:tcPr/>
                </a:tc>
                <a:extLst>
                  <a:ext uri="{0D108BD9-81ED-4DB2-BD59-A6C34878D82A}">
                    <a16:rowId xmlns:a16="http://schemas.microsoft.com/office/drawing/2014/main" val="2185580206"/>
                  </a:ext>
                </a:extLst>
              </a:tr>
              <a:tr h="370840">
                <a:tc>
                  <a:txBody>
                    <a:bodyPr/>
                    <a:lstStyle/>
                    <a:p>
                      <a:r>
                        <a:rPr lang="en-US" dirty="0"/>
                        <a:t>Camera</a:t>
                      </a:r>
                      <a:endParaRPr lang="en-MY" dirty="0"/>
                    </a:p>
                  </a:txBody>
                  <a:tcPr/>
                </a:tc>
                <a:tc>
                  <a:txBody>
                    <a:bodyPr/>
                    <a:lstStyle/>
                    <a:p>
                      <a:r>
                        <a:rPr lang="en-US" dirty="0">
                          <a:highlight>
                            <a:srgbClr val="FFFF00"/>
                          </a:highlight>
                        </a:rPr>
                        <a:t>3.0</a:t>
                      </a:r>
                      <a:endParaRPr lang="en-MY" dirty="0">
                        <a:highlight>
                          <a:srgbClr val="FFFF00"/>
                        </a:highlight>
                      </a:endParaRPr>
                    </a:p>
                  </a:txBody>
                  <a:tcPr/>
                </a:tc>
                <a:tc>
                  <a:txBody>
                    <a:bodyPr/>
                    <a:lstStyle/>
                    <a:p>
                      <a:r>
                        <a:rPr lang="en-US" dirty="0">
                          <a:solidFill>
                            <a:srgbClr val="FF0000"/>
                          </a:solidFill>
                        </a:rPr>
                        <a:t>-39%</a:t>
                      </a:r>
                      <a:endParaRPr lang="en-MY" dirty="0">
                        <a:solidFill>
                          <a:srgbClr val="FF0000"/>
                        </a:solidFill>
                      </a:endParaRPr>
                    </a:p>
                  </a:txBody>
                  <a:tcPr/>
                </a:tc>
                <a:extLst>
                  <a:ext uri="{0D108BD9-81ED-4DB2-BD59-A6C34878D82A}">
                    <a16:rowId xmlns:a16="http://schemas.microsoft.com/office/drawing/2014/main" val="1696787238"/>
                  </a:ext>
                </a:extLst>
              </a:tr>
              <a:tr h="341736">
                <a:tc>
                  <a:txBody>
                    <a:bodyPr/>
                    <a:lstStyle/>
                    <a:p>
                      <a:r>
                        <a:rPr lang="en-US" dirty="0"/>
                        <a:t>EMS</a:t>
                      </a:r>
                      <a:endParaRPr lang="en-MY" dirty="0"/>
                    </a:p>
                  </a:txBody>
                  <a:tcPr/>
                </a:tc>
                <a:tc>
                  <a:txBody>
                    <a:bodyPr/>
                    <a:lstStyle/>
                    <a:p>
                      <a:r>
                        <a:rPr lang="en-US" dirty="0">
                          <a:highlight>
                            <a:srgbClr val="FFFF00"/>
                          </a:highlight>
                        </a:rPr>
                        <a:t>11.8</a:t>
                      </a:r>
                      <a:endParaRPr lang="en-MY" dirty="0">
                        <a:highlight>
                          <a:srgbClr val="FFFF00"/>
                        </a:highlight>
                      </a:endParaRPr>
                    </a:p>
                  </a:txBody>
                  <a:tcPr/>
                </a:tc>
                <a:tc>
                  <a:txBody>
                    <a:bodyPr/>
                    <a:lstStyle/>
                    <a:p>
                      <a:r>
                        <a:rPr lang="en-US" dirty="0">
                          <a:solidFill>
                            <a:srgbClr val="FF0000"/>
                          </a:solidFill>
                        </a:rPr>
                        <a:t>-3%</a:t>
                      </a:r>
                      <a:endParaRPr lang="en-MY" dirty="0">
                        <a:solidFill>
                          <a:srgbClr val="FF0000"/>
                        </a:solidFill>
                      </a:endParaRPr>
                    </a:p>
                  </a:txBody>
                  <a:tcPr/>
                </a:tc>
                <a:extLst>
                  <a:ext uri="{0D108BD9-81ED-4DB2-BD59-A6C34878D82A}">
                    <a16:rowId xmlns:a16="http://schemas.microsoft.com/office/drawing/2014/main" val="3588214577"/>
                  </a:ext>
                </a:extLst>
              </a:tr>
              <a:tr h="370840">
                <a:tc>
                  <a:txBody>
                    <a:bodyPr/>
                    <a:lstStyle/>
                    <a:p>
                      <a:r>
                        <a:rPr lang="en-US" dirty="0"/>
                        <a:t>Total</a:t>
                      </a:r>
                      <a:endParaRPr lang="en-MY" dirty="0"/>
                    </a:p>
                  </a:txBody>
                  <a:tcPr/>
                </a:tc>
                <a:tc>
                  <a:txBody>
                    <a:bodyPr/>
                    <a:lstStyle/>
                    <a:p>
                      <a:r>
                        <a:rPr lang="en-US" dirty="0">
                          <a:highlight>
                            <a:srgbClr val="FFFF00"/>
                          </a:highlight>
                        </a:rPr>
                        <a:t>62.3</a:t>
                      </a:r>
                      <a:endParaRPr lang="en-MY" dirty="0">
                        <a:highlight>
                          <a:srgbClr val="FFFF00"/>
                        </a:highlight>
                      </a:endParaRPr>
                    </a:p>
                  </a:txBody>
                  <a:tcPr/>
                </a:tc>
                <a:tc>
                  <a:txBody>
                    <a:bodyPr/>
                    <a:lstStyle/>
                    <a:p>
                      <a:r>
                        <a:rPr lang="en-US" dirty="0">
                          <a:solidFill>
                            <a:srgbClr val="FF0000"/>
                          </a:solidFill>
                        </a:rPr>
                        <a:t>-11%</a:t>
                      </a:r>
                      <a:endParaRPr lang="en-MY" dirty="0">
                        <a:solidFill>
                          <a:srgbClr val="FF0000"/>
                        </a:solidFill>
                      </a:endParaRPr>
                    </a:p>
                  </a:txBody>
                  <a:tcPr/>
                </a:tc>
                <a:extLst>
                  <a:ext uri="{0D108BD9-81ED-4DB2-BD59-A6C34878D82A}">
                    <a16:rowId xmlns:a16="http://schemas.microsoft.com/office/drawing/2014/main" val="1360814936"/>
                  </a:ext>
                </a:extLst>
              </a:tr>
            </a:tbl>
          </a:graphicData>
        </a:graphic>
      </p:graphicFrame>
      <p:pic>
        <p:nvPicPr>
          <p:cNvPr id="17" name="Picture 16">
            <a:extLst>
              <a:ext uri="{FF2B5EF4-FFF2-40B4-BE49-F238E27FC236}">
                <a16:creationId xmlns:a16="http://schemas.microsoft.com/office/drawing/2014/main" id="{D76C5D1B-2F97-4CBB-8E69-064A0E7BE3B1}"/>
              </a:ext>
            </a:extLst>
          </p:cNvPr>
          <p:cNvPicPr>
            <a:picLocks noChangeAspect="1"/>
          </p:cNvPicPr>
          <p:nvPr/>
        </p:nvPicPr>
        <p:blipFill>
          <a:blip r:embed="rId2"/>
          <a:stretch>
            <a:fillRect/>
          </a:stretch>
        </p:blipFill>
        <p:spPr>
          <a:xfrm>
            <a:off x="9781204" y="6385893"/>
            <a:ext cx="1978796" cy="417458"/>
          </a:xfrm>
          <a:prstGeom prst="rect">
            <a:avLst/>
          </a:prstGeom>
        </p:spPr>
      </p:pic>
    </p:spTree>
    <p:extLst>
      <p:ext uri="{BB962C8B-B14F-4D97-AF65-F5344CB8AC3E}">
        <p14:creationId xmlns:p14="http://schemas.microsoft.com/office/powerpoint/2010/main" val="318883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B57E-5166-43C1-AD2E-37368A54B0E8}"/>
              </a:ext>
            </a:extLst>
          </p:cNvPr>
          <p:cNvSpPr>
            <a:spLocks noGrp="1"/>
          </p:cNvSpPr>
          <p:nvPr>
            <p:ph type="title"/>
          </p:nvPr>
        </p:nvSpPr>
        <p:spPr/>
        <p:txBody>
          <a:bodyPr/>
          <a:lstStyle/>
          <a:p>
            <a:r>
              <a:rPr lang="en-US" dirty="0"/>
              <a:t>Reasons for Losses in Q2</a:t>
            </a:r>
            <a:endParaRPr lang="en-MY" dirty="0"/>
          </a:p>
        </p:txBody>
      </p:sp>
      <p:sp>
        <p:nvSpPr>
          <p:cNvPr id="3" name="Text Placeholder 2">
            <a:extLst>
              <a:ext uri="{FF2B5EF4-FFF2-40B4-BE49-F238E27FC236}">
                <a16:creationId xmlns:a16="http://schemas.microsoft.com/office/drawing/2014/main" id="{58D947D3-4968-4EE7-B93A-65CCFC7C8918}"/>
              </a:ext>
            </a:extLst>
          </p:cNvPr>
          <p:cNvSpPr>
            <a:spLocks noGrp="1"/>
          </p:cNvSpPr>
          <p:nvPr>
            <p:ph type="body" sz="quarter" idx="32"/>
          </p:nvPr>
        </p:nvSpPr>
        <p:spPr>
          <a:xfrm>
            <a:off x="431800" y="1007999"/>
            <a:ext cx="11339513" cy="5154675"/>
          </a:xfrm>
        </p:spPr>
        <p:txBody>
          <a:bodyPr/>
          <a:lstStyle/>
          <a:p>
            <a:pPr marL="342900" indent="-342900">
              <a:buFont typeface="+mj-lt"/>
              <a:buAutoNum type="arabicPeriod"/>
            </a:pPr>
            <a:r>
              <a:rPr lang="en-US" dirty="0"/>
              <a:t>Under </a:t>
            </a:r>
            <a:r>
              <a:rPr lang="en-US" dirty="0" err="1"/>
              <a:t>utilised</a:t>
            </a:r>
            <a:r>
              <a:rPr lang="en-US" dirty="0"/>
              <a:t> capacity: </a:t>
            </a:r>
            <a:r>
              <a:rPr lang="en-US" b="1" dirty="0"/>
              <a:t>under-absorption </a:t>
            </a:r>
            <a:r>
              <a:rPr lang="en-US" dirty="0"/>
              <a:t>of overheads to COGS of </a:t>
            </a:r>
            <a:r>
              <a:rPr lang="en-US" dirty="0">
                <a:solidFill>
                  <a:srgbClr val="FF0000"/>
                </a:solidFill>
              </a:rPr>
              <a:t>RM7.3 mil</a:t>
            </a:r>
          </a:p>
          <a:p>
            <a:pPr marL="342900" indent="-342900">
              <a:buFont typeface="+mj-lt"/>
              <a:buAutoNum type="arabicPeriod"/>
            </a:pPr>
            <a:endParaRPr lang="en-US" dirty="0"/>
          </a:p>
          <a:p>
            <a:pPr marL="342900" indent="-342900">
              <a:buFont typeface="+mj-lt"/>
              <a:buAutoNum type="arabicPeriod"/>
            </a:pPr>
            <a:r>
              <a:rPr lang="en-US" dirty="0"/>
              <a:t>Additional purchase of </a:t>
            </a:r>
            <a:r>
              <a:rPr lang="en-US" b="1" dirty="0" err="1"/>
              <a:t>aluminium</a:t>
            </a:r>
            <a:r>
              <a:rPr lang="en-US" b="1" dirty="0"/>
              <a:t> billet </a:t>
            </a:r>
            <a:r>
              <a:rPr lang="en-US" dirty="0"/>
              <a:t>for extrusion startup of </a:t>
            </a:r>
            <a:r>
              <a:rPr lang="en-US" dirty="0">
                <a:solidFill>
                  <a:srgbClr val="FF0000"/>
                </a:solidFill>
              </a:rPr>
              <a:t>RM0.4 mil</a:t>
            </a:r>
          </a:p>
          <a:p>
            <a:endParaRPr lang="en-US" dirty="0"/>
          </a:p>
          <a:p>
            <a:r>
              <a:rPr lang="en-US" dirty="0"/>
              <a:t>3.    Additional </a:t>
            </a:r>
            <a:r>
              <a:rPr lang="en-US" b="1" dirty="0"/>
              <a:t>renovation </a:t>
            </a:r>
            <a:r>
              <a:rPr lang="en-US" dirty="0"/>
              <a:t>cost on face mask production of </a:t>
            </a:r>
            <a:r>
              <a:rPr lang="en-US" dirty="0">
                <a:solidFill>
                  <a:srgbClr val="FF0000"/>
                </a:solidFill>
              </a:rPr>
              <a:t>RM0.4 mil</a:t>
            </a:r>
          </a:p>
          <a:p>
            <a:endParaRPr lang="en-US" dirty="0"/>
          </a:p>
          <a:p>
            <a:r>
              <a:rPr lang="en-US" dirty="0"/>
              <a:t>4.    Loss of orders contributions due to China </a:t>
            </a:r>
            <a:r>
              <a:rPr lang="en-US" b="1" dirty="0"/>
              <a:t>supply chain disruption </a:t>
            </a:r>
            <a:r>
              <a:rPr lang="en-US" dirty="0"/>
              <a:t>to customers and contract manufacturers</a:t>
            </a:r>
          </a:p>
          <a:p>
            <a:endParaRPr lang="en-US" dirty="0"/>
          </a:p>
          <a:p>
            <a:pPr marL="342900" indent="-342900">
              <a:buAutoNum type="arabicPeriod" startAt="5"/>
            </a:pPr>
            <a:r>
              <a:rPr lang="en-US" b="1" dirty="0"/>
              <a:t>Minimum wage </a:t>
            </a:r>
            <a:r>
              <a:rPr lang="en-US" dirty="0"/>
              <a:t>increase on 1 Jan 2020 resulting in </a:t>
            </a:r>
            <a:r>
              <a:rPr lang="en-US" dirty="0">
                <a:solidFill>
                  <a:srgbClr val="FF0000"/>
                </a:solidFill>
              </a:rPr>
              <a:t>RM0.9 mil</a:t>
            </a:r>
          </a:p>
          <a:p>
            <a:pPr marL="342900" indent="-342900">
              <a:buAutoNum type="arabicPeriod" startAt="5"/>
            </a:pPr>
            <a:endParaRPr lang="en-US" dirty="0"/>
          </a:p>
          <a:p>
            <a:pPr marL="342900" indent="-342900">
              <a:buAutoNum type="arabicPeriod" startAt="6"/>
            </a:pPr>
            <a:r>
              <a:rPr lang="en-US" b="1" dirty="0"/>
              <a:t>Total</a:t>
            </a:r>
            <a:r>
              <a:rPr lang="en-US" dirty="0"/>
              <a:t> costs charged to COGS: </a:t>
            </a:r>
            <a:r>
              <a:rPr lang="en-US" b="1" dirty="0">
                <a:solidFill>
                  <a:srgbClr val="FF0000"/>
                </a:solidFill>
              </a:rPr>
              <a:t>RM9 mil</a:t>
            </a:r>
          </a:p>
          <a:p>
            <a:endParaRPr lang="en-US" dirty="0"/>
          </a:p>
          <a:p>
            <a:endParaRPr lang="en-US" dirty="0"/>
          </a:p>
          <a:p>
            <a:pPr marL="342900" indent="-342900">
              <a:buFont typeface="+mj-lt"/>
              <a:buAutoNum type="arabicPeriod"/>
            </a:pPr>
            <a:endParaRPr lang="en-US" dirty="0"/>
          </a:p>
          <a:p>
            <a:endParaRPr lang="en-US" dirty="0"/>
          </a:p>
          <a:p>
            <a:endParaRPr lang="en-MY" dirty="0"/>
          </a:p>
        </p:txBody>
      </p:sp>
      <p:sp>
        <p:nvSpPr>
          <p:cNvPr id="4" name="Footer Placeholder 3">
            <a:extLst>
              <a:ext uri="{FF2B5EF4-FFF2-40B4-BE49-F238E27FC236}">
                <a16:creationId xmlns:a16="http://schemas.microsoft.com/office/drawing/2014/main" id="{48EDE2D9-C9C8-4C0E-97C1-8D4B20ECC3E7}"/>
              </a:ext>
            </a:extLst>
          </p:cNvPr>
          <p:cNvSpPr>
            <a:spLocks noGrp="1"/>
          </p:cNvSpPr>
          <p:nvPr>
            <p:ph type="ftr" sz="quarter" idx="12"/>
          </p:nvPr>
        </p:nvSpPr>
        <p:spPr/>
        <p:txBody>
          <a:bodyPr/>
          <a:lstStyle/>
          <a:p>
            <a:r>
              <a:rPr lang="en-US" noProof="0"/>
              <a:t>Add a footer</a:t>
            </a:r>
            <a:endParaRPr lang="en-US" noProof="0" dirty="0"/>
          </a:p>
        </p:txBody>
      </p:sp>
      <p:sp>
        <p:nvSpPr>
          <p:cNvPr id="5" name="Slide Number Placeholder 4">
            <a:extLst>
              <a:ext uri="{FF2B5EF4-FFF2-40B4-BE49-F238E27FC236}">
                <a16:creationId xmlns:a16="http://schemas.microsoft.com/office/drawing/2014/main" id="{645D9A27-BE47-4031-AE8D-28C70403B951}"/>
              </a:ext>
            </a:extLst>
          </p:cNvPr>
          <p:cNvSpPr>
            <a:spLocks noGrp="1"/>
          </p:cNvSpPr>
          <p:nvPr>
            <p:ph type="sldNum" sz="quarter" idx="33"/>
          </p:nvPr>
        </p:nvSpPr>
        <p:spPr/>
        <p:txBody>
          <a:bodyPr/>
          <a:lstStyle/>
          <a:p>
            <a:fld id="{19B51A1E-902D-48AF-9020-955120F399B6}" type="slidenum">
              <a:rPr lang="en-US" noProof="0" smtClean="0"/>
              <a:pPr/>
              <a:t>7</a:t>
            </a:fld>
            <a:endParaRPr lang="en-US" noProof="0" dirty="0"/>
          </a:p>
        </p:txBody>
      </p:sp>
      <p:pic>
        <p:nvPicPr>
          <p:cNvPr id="7" name="Picture 6">
            <a:extLst>
              <a:ext uri="{FF2B5EF4-FFF2-40B4-BE49-F238E27FC236}">
                <a16:creationId xmlns:a16="http://schemas.microsoft.com/office/drawing/2014/main" id="{C19F7D62-EED1-4345-84B5-254272865BA2}"/>
              </a:ext>
            </a:extLst>
          </p:cNvPr>
          <p:cNvPicPr>
            <a:picLocks noChangeAspect="1"/>
          </p:cNvPicPr>
          <p:nvPr/>
        </p:nvPicPr>
        <p:blipFill>
          <a:blip r:embed="rId2"/>
          <a:stretch>
            <a:fillRect/>
          </a:stretch>
        </p:blipFill>
        <p:spPr>
          <a:xfrm>
            <a:off x="9715500" y="6371351"/>
            <a:ext cx="2044500" cy="439024"/>
          </a:xfrm>
          <a:prstGeom prst="rect">
            <a:avLst/>
          </a:prstGeom>
        </p:spPr>
      </p:pic>
      <p:pic>
        <p:nvPicPr>
          <p:cNvPr id="9" name="Picture 8">
            <a:extLst>
              <a:ext uri="{FF2B5EF4-FFF2-40B4-BE49-F238E27FC236}">
                <a16:creationId xmlns:a16="http://schemas.microsoft.com/office/drawing/2014/main" id="{94721D9A-5818-4A15-A493-5040F93D2061}"/>
              </a:ext>
            </a:extLst>
          </p:cNvPr>
          <p:cNvPicPr>
            <a:picLocks noChangeAspect="1"/>
          </p:cNvPicPr>
          <p:nvPr/>
        </p:nvPicPr>
        <p:blipFill>
          <a:blip r:embed="rId3"/>
          <a:stretch>
            <a:fillRect/>
          </a:stretch>
        </p:blipFill>
        <p:spPr>
          <a:xfrm>
            <a:off x="9244012" y="378786"/>
            <a:ext cx="2619375" cy="1743075"/>
          </a:xfrm>
          <a:prstGeom prst="rect">
            <a:avLst/>
          </a:prstGeom>
        </p:spPr>
      </p:pic>
    </p:spTree>
    <p:extLst>
      <p:ext uri="{BB962C8B-B14F-4D97-AF65-F5344CB8AC3E}">
        <p14:creationId xmlns:p14="http://schemas.microsoft.com/office/powerpoint/2010/main" val="2729226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3" name="Picture Placeholder 22" descr="Woman on laptop smiling">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700" y="2156226"/>
            <a:ext cx="4903599" cy="1958400"/>
          </a:xfrm>
        </p:spPr>
        <p:txBody>
          <a:bodyPr/>
          <a:lstStyle/>
          <a:p>
            <a:r>
              <a:rPr lang="en-US" dirty="0"/>
              <a:t>A Quantum Leap Strategy</a:t>
            </a:r>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0" y="4110760"/>
            <a:ext cx="4902200" cy="1100565"/>
          </a:xfrm>
        </p:spPr>
        <p:txBody>
          <a:bodyPr/>
          <a:lstStyle/>
          <a:p>
            <a:r>
              <a:rPr lang="en-US" dirty="0"/>
              <a:t>Notion has embarked instead of an incremental to a quantum leap strategy</a:t>
            </a:r>
          </a:p>
          <a:p>
            <a:endParaRPr lang="en-US"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8</a:t>
            </a:fld>
            <a:endParaRPr lang="en-US" dirty="0"/>
          </a:p>
        </p:txBody>
      </p:sp>
      <p:pic>
        <p:nvPicPr>
          <p:cNvPr id="4" name="Picture 3">
            <a:extLst>
              <a:ext uri="{FF2B5EF4-FFF2-40B4-BE49-F238E27FC236}">
                <a16:creationId xmlns:a16="http://schemas.microsoft.com/office/drawing/2014/main" id="{E896975D-71DB-42C6-8F22-B8CA8C59D8D7}"/>
              </a:ext>
            </a:extLst>
          </p:cNvPr>
          <p:cNvPicPr>
            <a:picLocks noChangeAspect="1"/>
          </p:cNvPicPr>
          <p:nvPr/>
        </p:nvPicPr>
        <p:blipFill>
          <a:blip r:embed="rId3"/>
          <a:stretch>
            <a:fillRect/>
          </a:stretch>
        </p:blipFill>
        <p:spPr>
          <a:xfrm>
            <a:off x="9780588" y="6371351"/>
            <a:ext cx="1979412" cy="419468"/>
          </a:xfrm>
          <a:prstGeom prst="rect">
            <a:avLst/>
          </a:prstGeom>
        </p:spPr>
      </p:pic>
    </p:spTree>
    <p:extLst>
      <p:ext uri="{BB962C8B-B14F-4D97-AF65-F5344CB8AC3E}">
        <p14:creationId xmlns:p14="http://schemas.microsoft.com/office/powerpoint/2010/main" val="211769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833DC-9EA8-4317-B3AD-6EFBE46E578E}"/>
              </a:ext>
            </a:extLst>
          </p:cNvPr>
          <p:cNvSpPr>
            <a:spLocks noGrp="1"/>
          </p:cNvSpPr>
          <p:nvPr>
            <p:ph type="title"/>
          </p:nvPr>
        </p:nvSpPr>
        <p:spPr/>
        <p:txBody>
          <a:bodyPr/>
          <a:lstStyle/>
          <a:p>
            <a:r>
              <a:rPr lang="en-US" dirty="0"/>
              <a:t>3 Ply Surgical and N95 </a:t>
            </a:r>
            <a:endParaRPr lang="en-MY" dirty="0"/>
          </a:p>
        </p:txBody>
      </p:sp>
      <p:sp>
        <p:nvSpPr>
          <p:cNvPr id="4" name="Footer Placeholder 3">
            <a:extLst>
              <a:ext uri="{FF2B5EF4-FFF2-40B4-BE49-F238E27FC236}">
                <a16:creationId xmlns:a16="http://schemas.microsoft.com/office/drawing/2014/main" id="{D91ECC07-2132-40DF-B386-F3FE60D0A106}"/>
              </a:ext>
            </a:extLst>
          </p:cNvPr>
          <p:cNvSpPr>
            <a:spLocks noGrp="1"/>
          </p:cNvSpPr>
          <p:nvPr>
            <p:ph type="ftr" sz="quarter" idx="12"/>
          </p:nvPr>
        </p:nvSpPr>
        <p:spPr/>
        <p:txBody>
          <a:bodyPr/>
          <a:lstStyle/>
          <a:p>
            <a:r>
              <a:rPr lang="en-US" noProof="0"/>
              <a:t>Add a footer</a:t>
            </a:r>
            <a:endParaRPr lang="en-US" noProof="0" dirty="0"/>
          </a:p>
        </p:txBody>
      </p:sp>
      <p:sp>
        <p:nvSpPr>
          <p:cNvPr id="5" name="Slide Number Placeholder 4">
            <a:extLst>
              <a:ext uri="{FF2B5EF4-FFF2-40B4-BE49-F238E27FC236}">
                <a16:creationId xmlns:a16="http://schemas.microsoft.com/office/drawing/2014/main" id="{174709A4-2E25-49F3-9876-3D9DB7386531}"/>
              </a:ext>
            </a:extLst>
          </p:cNvPr>
          <p:cNvSpPr>
            <a:spLocks noGrp="1"/>
          </p:cNvSpPr>
          <p:nvPr>
            <p:ph type="sldNum" sz="quarter" idx="33"/>
          </p:nvPr>
        </p:nvSpPr>
        <p:spPr/>
        <p:txBody>
          <a:bodyPr/>
          <a:lstStyle/>
          <a:p>
            <a:fld id="{19B51A1E-902D-48AF-9020-955120F399B6}" type="slidenum">
              <a:rPr lang="en-US" noProof="0" smtClean="0"/>
              <a:pPr/>
              <a:t>9</a:t>
            </a:fld>
            <a:endParaRPr lang="en-US" noProof="0" dirty="0"/>
          </a:p>
        </p:txBody>
      </p:sp>
      <p:pic>
        <p:nvPicPr>
          <p:cNvPr id="7" name="Picture 6">
            <a:extLst>
              <a:ext uri="{FF2B5EF4-FFF2-40B4-BE49-F238E27FC236}">
                <a16:creationId xmlns:a16="http://schemas.microsoft.com/office/drawing/2014/main" id="{89928C49-4031-470E-97EE-551E86982536}"/>
              </a:ext>
            </a:extLst>
          </p:cNvPr>
          <p:cNvPicPr>
            <a:picLocks noChangeAspect="1"/>
          </p:cNvPicPr>
          <p:nvPr/>
        </p:nvPicPr>
        <p:blipFill>
          <a:blip r:embed="rId2"/>
          <a:stretch>
            <a:fillRect/>
          </a:stretch>
        </p:blipFill>
        <p:spPr>
          <a:xfrm>
            <a:off x="2505075" y="1626000"/>
            <a:ext cx="6644474" cy="3322237"/>
          </a:xfrm>
          <a:prstGeom prst="rect">
            <a:avLst/>
          </a:prstGeom>
        </p:spPr>
      </p:pic>
      <p:pic>
        <p:nvPicPr>
          <p:cNvPr id="9" name="Picture 8">
            <a:extLst>
              <a:ext uri="{FF2B5EF4-FFF2-40B4-BE49-F238E27FC236}">
                <a16:creationId xmlns:a16="http://schemas.microsoft.com/office/drawing/2014/main" id="{D72B7180-500F-4837-8021-4BE3414AFC05}"/>
              </a:ext>
            </a:extLst>
          </p:cNvPr>
          <p:cNvPicPr>
            <a:picLocks noChangeAspect="1"/>
          </p:cNvPicPr>
          <p:nvPr/>
        </p:nvPicPr>
        <p:blipFill>
          <a:blip r:embed="rId3"/>
          <a:stretch>
            <a:fillRect/>
          </a:stretch>
        </p:blipFill>
        <p:spPr>
          <a:xfrm>
            <a:off x="9734550" y="6371351"/>
            <a:ext cx="2025450" cy="432000"/>
          </a:xfrm>
          <a:prstGeom prst="rect">
            <a:avLst/>
          </a:prstGeom>
        </p:spPr>
      </p:pic>
    </p:spTree>
    <p:extLst>
      <p:ext uri="{BB962C8B-B14F-4D97-AF65-F5344CB8AC3E}">
        <p14:creationId xmlns:p14="http://schemas.microsoft.com/office/powerpoint/2010/main" val="1896370608"/>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2.xml><?xml version="1.0" encoding="utf-8"?>
<ds:datastoreItem xmlns:ds="http://schemas.openxmlformats.org/officeDocument/2006/customXml" ds:itemID="{BF90D0D0-7C1D-47FF-A2F0-9937AA567A3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{76D5AEE2-D852-420F-A165-B58F2CCF0164}tf16411250</Template>
  <TotalTime>0</TotalTime>
  <Words>1307</Words>
  <Application>Microsoft Office PowerPoint</Application>
  <PresentationFormat>Widescreen</PresentationFormat>
  <Paragraphs>264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Candara</vt:lpstr>
      <vt:lpstr>Corbel</vt:lpstr>
      <vt:lpstr>Times New Roman</vt:lpstr>
      <vt:lpstr>Office Theme</vt:lpstr>
      <vt:lpstr>A New Paradigm Shift</vt:lpstr>
      <vt:lpstr>Caveat Emptor Applies:</vt:lpstr>
      <vt:lpstr>About Us</vt:lpstr>
      <vt:lpstr>QoQ  Comparison RM’mils</vt:lpstr>
      <vt:lpstr>Rolling Quarter on Quarter Comparison</vt:lpstr>
      <vt:lpstr>Comparison of Segments</vt:lpstr>
      <vt:lpstr>Reasons for Losses in Q2</vt:lpstr>
      <vt:lpstr>A Quantum Leap Strategy</vt:lpstr>
      <vt:lpstr>3 Ply Surgical and N95 </vt:lpstr>
      <vt:lpstr>Healthcare Products Investments</vt:lpstr>
      <vt:lpstr>Why wearing a Face Mask is a new norm?</vt:lpstr>
      <vt:lpstr>Face Mask will follow the way of Hand Gloves?</vt:lpstr>
      <vt:lpstr>A Quantum Leap Strategy</vt:lpstr>
      <vt:lpstr>Notion: Healthcare Products Revenue</vt:lpstr>
      <vt:lpstr>Notion: Key  expansion Catalysts  next 3 months:</vt:lpstr>
      <vt:lpstr>Conclusions of New Paradigm Shift Strategy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2020-05-31T14:46:06Z</dcterms:created>
  <dcterms:modified xsi:type="dcterms:W3CDTF">2020-06-06T00:06:49Z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