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7" r:id="rId6"/>
    <p:sldId id="288" r:id="rId7"/>
    <p:sldId id="286" r:id="rId8"/>
    <p:sldId id="289" r:id="rId9"/>
    <p:sldId id="290" r:id="rId10"/>
    <p:sldId id="29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E5B1F-8548-4FA5-8ECE-FF697B8BDC8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AE4A921-75C0-457E-B6C7-AF5D3F924778}">
      <dgm:prSet/>
      <dgm:spPr/>
      <dgm:t>
        <a:bodyPr/>
        <a:lstStyle/>
        <a:p>
          <a:pPr>
            <a:defRPr b="1"/>
          </a:pPr>
          <a:r>
            <a:rPr lang="en-US" dirty="0"/>
            <a:t>FY2020</a:t>
          </a:r>
        </a:p>
      </dgm:t>
    </dgm:pt>
    <dgm:pt modelId="{5DE6B7FC-E69A-4189-BB0C-356B2586F16F}" type="parTrans" cxnId="{906961F9-228B-42F0-B93A-61A91FF72B16}">
      <dgm:prSet/>
      <dgm:spPr/>
      <dgm:t>
        <a:bodyPr/>
        <a:lstStyle/>
        <a:p>
          <a:endParaRPr lang="en-US"/>
        </a:p>
      </dgm:t>
    </dgm:pt>
    <dgm:pt modelId="{E4500CC0-E9F9-45F4-8DBB-F762BD69C7EF}" type="sibTrans" cxnId="{906961F9-228B-42F0-B93A-61A91FF72B16}">
      <dgm:prSet/>
      <dgm:spPr/>
      <dgm:t>
        <a:bodyPr/>
        <a:lstStyle/>
        <a:p>
          <a:endParaRPr lang="en-US"/>
        </a:p>
      </dgm:t>
    </dgm:pt>
    <dgm:pt modelId="{300F49C4-BE2A-4BB1-881A-D5DBC7667E1A}">
      <dgm:prSet custT="1"/>
      <dgm:spPr/>
      <dgm:t>
        <a:bodyPr/>
        <a:lstStyle/>
        <a:p>
          <a:pPr>
            <a:buNone/>
          </a:pPr>
          <a:r>
            <a:rPr lang="en-US" sz="1200" b="1" dirty="0"/>
            <a:t>Healthcare:</a:t>
          </a:r>
        </a:p>
        <a:p>
          <a:pPr>
            <a:buFont typeface="Arial" panose="020B0604020202020204" pitchFamily="34" charset="0"/>
            <a:buChar char="•"/>
          </a:pPr>
          <a:r>
            <a:rPr lang="en-US" sz="1200" dirty="0"/>
            <a:t>*Face mask 3 ply/4 ply &amp; N95</a:t>
          </a:r>
        </a:p>
        <a:p>
          <a:pPr>
            <a:buFont typeface="Arial" panose="020B0604020202020204" pitchFamily="34" charset="0"/>
            <a:buChar char="•"/>
          </a:pPr>
          <a:r>
            <a:rPr lang="en-US" sz="1200" dirty="0"/>
            <a:t>*PP melt-blown fabric</a:t>
          </a:r>
        </a:p>
        <a:p>
          <a:pPr>
            <a:buFont typeface="Arial" panose="020B0604020202020204" pitchFamily="34" charset="0"/>
            <a:buChar char="•"/>
          </a:pPr>
          <a:r>
            <a:rPr lang="en-US" sz="1200" dirty="0"/>
            <a:t>*PP masterbatch resin</a:t>
          </a:r>
        </a:p>
        <a:p>
          <a:pPr>
            <a:buFont typeface="Arial" panose="020B0604020202020204" pitchFamily="34" charset="0"/>
            <a:buChar char="•"/>
          </a:pPr>
          <a:endParaRPr lang="en-US" sz="1100" dirty="0"/>
        </a:p>
      </dgm:t>
    </dgm:pt>
    <dgm:pt modelId="{938A8F79-6539-4D75-80F8-D245BBF23EB2}" type="parTrans" cxnId="{E21D1965-4238-40BD-8C23-F39BDB8AF9FF}">
      <dgm:prSet/>
      <dgm:spPr/>
      <dgm:t>
        <a:bodyPr/>
        <a:lstStyle/>
        <a:p>
          <a:endParaRPr lang="en-US"/>
        </a:p>
      </dgm:t>
    </dgm:pt>
    <dgm:pt modelId="{E6F5A85C-A7FD-4313-BD20-CCE392CD9E1F}" type="sibTrans" cxnId="{E21D1965-4238-40BD-8C23-F39BDB8AF9FF}">
      <dgm:prSet/>
      <dgm:spPr/>
      <dgm:t>
        <a:bodyPr/>
        <a:lstStyle/>
        <a:p>
          <a:endParaRPr lang="en-US"/>
        </a:p>
      </dgm:t>
    </dgm:pt>
    <dgm:pt modelId="{393C84A3-4571-4040-9493-0BA1AF30DA26}">
      <dgm:prSet/>
      <dgm:spPr/>
      <dgm:t>
        <a:bodyPr/>
        <a:lstStyle/>
        <a:p>
          <a:pPr>
            <a:defRPr b="1"/>
          </a:pPr>
          <a:r>
            <a:rPr lang="en-US" dirty="0"/>
            <a:t>FY2021</a:t>
          </a:r>
        </a:p>
      </dgm:t>
    </dgm:pt>
    <dgm:pt modelId="{3A4A9F0D-AEA3-4A1C-B17C-D8B078DF106A}" type="parTrans" cxnId="{B78F293F-BC11-49D3-BE1D-C504995D7961}">
      <dgm:prSet/>
      <dgm:spPr/>
      <dgm:t>
        <a:bodyPr/>
        <a:lstStyle/>
        <a:p>
          <a:endParaRPr lang="en-US"/>
        </a:p>
      </dgm:t>
    </dgm:pt>
    <dgm:pt modelId="{8C58886A-EDBF-4BFF-AE8D-8BBD9AD31068}" type="sibTrans" cxnId="{B78F293F-BC11-49D3-BE1D-C504995D7961}">
      <dgm:prSet/>
      <dgm:spPr/>
      <dgm:t>
        <a:bodyPr/>
        <a:lstStyle/>
        <a:p>
          <a:endParaRPr lang="en-US"/>
        </a:p>
      </dgm:t>
    </dgm:pt>
    <dgm:pt modelId="{09AB19DE-0A85-493B-8A0E-8AC56DC905F8}">
      <dgm:prSet custT="1"/>
      <dgm:spPr/>
      <dgm:t>
        <a:bodyPr/>
        <a:lstStyle/>
        <a:p>
          <a:r>
            <a:rPr lang="en-US" sz="1200" b="1" dirty="0"/>
            <a:t>Healthcare:</a:t>
          </a:r>
        </a:p>
        <a:p>
          <a:r>
            <a:rPr lang="en-US" sz="1200" dirty="0"/>
            <a:t>*Expansion face mask</a:t>
          </a:r>
        </a:p>
        <a:p>
          <a:r>
            <a:rPr lang="en-US" sz="1200" dirty="0"/>
            <a:t>*Expansion PP melt-blown</a:t>
          </a:r>
        </a:p>
        <a:p>
          <a:r>
            <a:rPr lang="en-US" sz="1200" dirty="0"/>
            <a:t>*PP </a:t>
          </a:r>
          <a:r>
            <a:rPr lang="en-US" sz="1200" dirty="0" err="1"/>
            <a:t>spunbond</a:t>
          </a:r>
          <a:r>
            <a:rPr lang="en-US" sz="1200" dirty="0"/>
            <a:t> fabric</a:t>
          </a:r>
        </a:p>
        <a:p>
          <a:r>
            <a:rPr lang="en-US" sz="1200" dirty="0"/>
            <a:t>*New factory Meru </a:t>
          </a:r>
          <a:r>
            <a:rPr lang="en-US" sz="1200" dirty="0" err="1"/>
            <a:t>Klang</a:t>
          </a:r>
          <a:endParaRPr lang="en-US" sz="1200" dirty="0"/>
        </a:p>
        <a:p>
          <a:r>
            <a:rPr lang="en-US" sz="1200" dirty="0"/>
            <a:t>*Disposable hand-glove manufacture</a:t>
          </a:r>
        </a:p>
        <a:p>
          <a:endParaRPr lang="en-US" sz="1200" dirty="0"/>
        </a:p>
        <a:p>
          <a:r>
            <a:rPr lang="en-US" sz="1200" b="1" dirty="0"/>
            <a:t>EMS:</a:t>
          </a:r>
        </a:p>
        <a:p>
          <a:r>
            <a:rPr lang="en-US" sz="1200" dirty="0"/>
            <a:t>*New factory </a:t>
          </a:r>
          <a:r>
            <a:rPr lang="en-US" sz="1200" dirty="0" err="1"/>
            <a:t>Gelang</a:t>
          </a:r>
          <a:r>
            <a:rPr lang="en-US" sz="1200" dirty="0"/>
            <a:t> </a:t>
          </a:r>
          <a:r>
            <a:rPr lang="en-US" sz="1200" dirty="0" err="1"/>
            <a:t>Patah</a:t>
          </a:r>
          <a:r>
            <a:rPr lang="en-US" sz="1200" dirty="0"/>
            <a:t>, Johor</a:t>
          </a:r>
        </a:p>
      </dgm:t>
    </dgm:pt>
    <dgm:pt modelId="{4BB754D1-EDE1-4049-9435-D033F95709D0}" type="parTrans" cxnId="{7F0FCC7E-C51A-4B2D-B669-97CE74A0DED9}">
      <dgm:prSet/>
      <dgm:spPr/>
      <dgm:t>
        <a:bodyPr/>
        <a:lstStyle/>
        <a:p>
          <a:endParaRPr lang="en-US"/>
        </a:p>
      </dgm:t>
    </dgm:pt>
    <dgm:pt modelId="{8861651B-08AB-4BAF-AAF6-588C1FD8766A}" type="sibTrans" cxnId="{7F0FCC7E-C51A-4B2D-B669-97CE74A0DED9}">
      <dgm:prSet/>
      <dgm:spPr/>
      <dgm:t>
        <a:bodyPr/>
        <a:lstStyle/>
        <a:p>
          <a:endParaRPr lang="en-US"/>
        </a:p>
      </dgm:t>
    </dgm:pt>
    <dgm:pt modelId="{7FA9AB4A-92C1-41E8-8158-DD2B25D9113B}">
      <dgm:prSet/>
      <dgm:spPr/>
      <dgm:t>
        <a:bodyPr/>
        <a:lstStyle/>
        <a:p>
          <a:pPr>
            <a:defRPr b="1"/>
          </a:pPr>
          <a:r>
            <a:rPr lang="en-US" dirty="0"/>
            <a:t>FY2022</a:t>
          </a:r>
        </a:p>
      </dgm:t>
    </dgm:pt>
    <dgm:pt modelId="{38E7AEFA-EB50-4771-857F-576467B37145}" type="parTrans" cxnId="{85EB9F4D-461E-4ACB-A92D-BEED8E572647}">
      <dgm:prSet/>
      <dgm:spPr/>
      <dgm:t>
        <a:bodyPr/>
        <a:lstStyle/>
        <a:p>
          <a:endParaRPr lang="en-US"/>
        </a:p>
      </dgm:t>
    </dgm:pt>
    <dgm:pt modelId="{FB571C8D-8BC9-46B5-9DCF-FEB771A5C820}" type="sibTrans" cxnId="{85EB9F4D-461E-4ACB-A92D-BEED8E572647}">
      <dgm:prSet/>
      <dgm:spPr/>
      <dgm:t>
        <a:bodyPr/>
        <a:lstStyle/>
        <a:p>
          <a:endParaRPr lang="en-US"/>
        </a:p>
      </dgm:t>
    </dgm:pt>
    <dgm:pt modelId="{91598E38-7461-470A-91AA-325A90C2A6DA}">
      <dgm:prSet custT="1"/>
      <dgm:spPr/>
      <dgm:t>
        <a:bodyPr/>
        <a:lstStyle/>
        <a:p>
          <a:r>
            <a:rPr lang="en-US" sz="1200" b="1" dirty="0"/>
            <a:t>Metal business:</a:t>
          </a:r>
        </a:p>
        <a:p>
          <a:r>
            <a:rPr lang="en-US" sz="1200" dirty="0"/>
            <a:t>Enhancement metals technology </a:t>
          </a:r>
        </a:p>
        <a:p>
          <a:endParaRPr lang="en-US" sz="1200" dirty="0"/>
        </a:p>
        <a:p>
          <a:r>
            <a:rPr lang="en-US" sz="1200" b="1" dirty="0"/>
            <a:t>Healthcare:</a:t>
          </a:r>
        </a:p>
        <a:p>
          <a:r>
            <a:rPr lang="en-US" sz="1200" dirty="0"/>
            <a:t>* Expansion hand-glove</a:t>
          </a:r>
        </a:p>
      </dgm:t>
    </dgm:pt>
    <dgm:pt modelId="{8982EE4A-6F3A-428C-8E76-02A30B39C05F}" type="parTrans" cxnId="{3BA4B7B9-0A7C-4EFC-8F39-59CD69864C97}">
      <dgm:prSet/>
      <dgm:spPr/>
      <dgm:t>
        <a:bodyPr/>
        <a:lstStyle/>
        <a:p>
          <a:endParaRPr lang="en-US"/>
        </a:p>
      </dgm:t>
    </dgm:pt>
    <dgm:pt modelId="{AEBFFADC-990D-480E-B682-B841BE19126D}" type="sibTrans" cxnId="{3BA4B7B9-0A7C-4EFC-8F39-59CD69864C97}">
      <dgm:prSet/>
      <dgm:spPr/>
      <dgm:t>
        <a:bodyPr/>
        <a:lstStyle/>
        <a:p>
          <a:endParaRPr lang="en-US"/>
        </a:p>
      </dgm:t>
    </dgm:pt>
    <dgm:pt modelId="{1D5E3AE0-BD99-479B-81A3-134CA1305B52}" type="pres">
      <dgm:prSet presAssocID="{95BE5B1F-8548-4FA5-8ECE-FF697B8BDC8B}" presName="root" presStyleCnt="0">
        <dgm:presLayoutVars>
          <dgm:chMax/>
          <dgm:chPref/>
          <dgm:animLvl val="lvl"/>
        </dgm:presLayoutVars>
      </dgm:prSet>
      <dgm:spPr/>
    </dgm:pt>
    <dgm:pt modelId="{CC03F19A-A782-4E5A-9625-093D1EDAA0BB}" type="pres">
      <dgm:prSet presAssocID="{95BE5B1F-8548-4FA5-8ECE-FF697B8BDC8B}"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D1337DA-0D94-4BF8-B352-3B3EA06F55F0}" type="pres">
      <dgm:prSet presAssocID="{95BE5B1F-8548-4FA5-8ECE-FF697B8BDC8B}" presName="nodes" presStyleCnt="0">
        <dgm:presLayoutVars>
          <dgm:chMax/>
          <dgm:chPref/>
          <dgm:animLvl val="lvl"/>
        </dgm:presLayoutVars>
      </dgm:prSet>
      <dgm:spPr/>
    </dgm:pt>
    <dgm:pt modelId="{A9E88B97-095F-4CC2-9545-647A2621DF67}" type="pres">
      <dgm:prSet presAssocID="{BAE4A921-75C0-457E-B6C7-AF5D3F924778}" presName="composite" presStyleCnt="0"/>
      <dgm:spPr/>
    </dgm:pt>
    <dgm:pt modelId="{04A6607E-9A4B-4D4B-A6EE-031B85F657E6}" type="pres">
      <dgm:prSet presAssocID="{BAE4A921-75C0-457E-B6C7-AF5D3F924778}"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E736635A-B8E7-410B-A900-C76106C6B0AF}" type="pres">
      <dgm:prSet presAssocID="{BAE4A921-75C0-457E-B6C7-AF5D3F924778}" presName="DropPinPlaceHolder" presStyleCnt="0"/>
      <dgm:spPr/>
    </dgm:pt>
    <dgm:pt modelId="{6F35A2C6-D52B-4D0D-A568-29C7D5CB9D78}" type="pres">
      <dgm:prSet presAssocID="{BAE4A921-75C0-457E-B6C7-AF5D3F924778}" presName="DropPin" presStyleLbl="alignNode1" presStyleIdx="0" presStyleCnt="3"/>
      <dgm:spPr/>
    </dgm:pt>
    <dgm:pt modelId="{EA20BABE-DBEE-4C24-BE16-E45AAEA3EDCA}" type="pres">
      <dgm:prSet presAssocID="{BAE4A921-75C0-457E-B6C7-AF5D3F924778}"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3ED01646-9ED9-44BF-8F18-EE860C524998}" type="pres">
      <dgm:prSet presAssocID="{BAE4A921-75C0-457E-B6C7-AF5D3F924778}" presName="L2TextContainer" presStyleLbl="revTx" presStyleIdx="0" presStyleCnt="6">
        <dgm:presLayoutVars>
          <dgm:bulletEnabled val="1"/>
        </dgm:presLayoutVars>
      </dgm:prSet>
      <dgm:spPr/>
    </dgm:pt>
    <dgm:pt modelId="{9A7C4BC5-8408-4A9F-95F6-2C530BD76C90}" type="pres">
      <dgm:prSet presAssocID="{BAE4A921-75C0-457E-B6C7-AF5D3F924778}" presName="L1TextContainer" presStyleLbl="revTx" presStyleIdx="1" presStyleCnt="6">
        <dgm:presLayoutVars>
          <dgm:chMax val="1"/>
          <dgm:chPref val="1"/>
          <dgm:bulletEnabled val="1"/>
        </dgm:presLayoutVars>
      </dgm:prSet>
      <dgm:spPr/>
    </dgm:pt>
    <dgm:pt modelId="{7489FD9C-209C-450B-A153-25ECC5553CBF}" type="pres">
      <dgm:prSet presAssocID="{BAE4A921-75C0-457E-B6C7-AF5D3F924778}"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71D0D053-F4EE-4C9C-8A5B-995A0C4963AD}" type="pres">
      <dgm:prSet presAssocID="{BAE4A921-75C0-457E-B6C7-AF5D3F924778}" presName="EmptyPlaceHolder" presStyleCnt="0"/>
      <dgm:spPr/>
    </dgm:pt>
    <dgm:pt modelId="{1214E832-189A-463D-AC30-630C019ABF74}" type="pres">
      <dgm:prSet presAssocID="{E4500CC0-E9F9-45F4-8DBB-F762BD69C7EF}" presName="spaceBetweenRectangles" presStyleCnt="0"/>
      <dgm:spPr/>
    </dgm:pt>
    <dgm:pt modelId="{C0D9AB06-9424-4F21-941D-B2FD6BC0B1F3}" type="pres">
      <dgm:prSet presAssocID="{393C84A3-4571-4040-9493-0BA1AF30DA26}" presName="composite" presStyleCnt="0"/>
      <dgm:spPr/>
    </dgm:pt>
    <dgm:pt modelId="{9E1F0F25-A574-46F8-B923-19F0E1C4BCD8}" type="pres">
      <dgm:prSet presAssocID="{393C84A3-4571-4040-9493-0BA1AF30DA26}" presName="ConnectorPoint" presStyleLbl="lnNode1" presStyleIdx="1" presStyleCnt="3"/>
      <dgm:spPr>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gm:spPr>
    </dgm:pt>
    <dgm:pt modelId="{78703C32-8BBE-423C-8310-57DA8CF5661C}" type="pres">
      <dgm:prSet presAssocID="{393C84A3-4571-4040-9493-0BA1AF30DA26}" presName="DropPinPlaceHolder" presStyleCnt="0"/>
      <dgm:spPr/>
    </dgm:pt>
    <dgm:pt modelId="{028C7F30-E954-4858-8394-A254126D3936}" type="pres">
      <dgm:prSet presAssocID="{393C84A3-4571-4040-9493-0BA1AF30DA26}" presName="DropPin" presStyleLbl="alignNode1" presStyleIdx="1" presStyleCnt="3"/>
      <dgm:spPr/>
    </dgm:pt>
    <dgm:pt modelId="{2711D058-BAA7-47D4-A383-AC85BDB9C49A}" type="pres">
      <dgm:prSet presAssocID="{393C84A3-4571-4040-9493-0BA1AF30DA26}"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3A41E69A-F56A-4583-B89C-B41BD4D77851}" type="pres">
      <dgm:prSet presAssocID="{393C84A3-4571-4040-9493-0BA1AF30DA26}" presName="L2TextContainer" presStyleLbl="revTx" presStyleIdx="2" presStyleCnt="6">
        <dgm:presLayoutVars>
          <dgm:bulletEnabled val="1"/>
        </dgm:presLayoutVars>
      </dgm:prSet>
      <dgm:spPr/>
    </dgm:pt>
    <dgm:pt modelId="{D47FC92B-725F-4F7A-A74D-33B323102A1B}" type="pres">
      <dgm:prSet presAssocID="{393C84A3-4571-4040-9493-0BA1AF30DA26}" presName="L1TextContainer" presStyleLbl="revTx" presStyleIdx="3" presStyleCnt="6" custLinFactNeighborX="-2027" custLinFactNeighborY="45389">
        <dgm:presLayoutVars>
          <dgm:chMax val="1"/>
          <dgm:chPref val="1"/>
          <dgm:bulletEnabled val="1"/>
        </dgm:presLayoutVars>
      </dgm:prSet>
      <dgm:spPr/>
    </dgm:pt>
    <dgm:pt modelId="{1E2ADF36-0ED9-4D0B-9DA8-76AB8AD57A13}" type="pres">
      <dgm:prSet presAssocID="{393C84A3-4571-4040-9493-0BA1AF30DA26}" presName="ConnectLine" presStyleLbl="sibTrans1D1" presStyleIdx="1" presStyleCnt="3"/>
      <dgm:spPr>
        <a:noFill/>
        <a:ln w="12700" cap="flat" cmpd="sng" algn="ctr">
          <a:solidFill>
            <a:schemeClr val="accent2">
              <a:hueOff val="17677"/>
              <a:satOff val="-17244"/>
              <a:lumOff val="-883"/>
              <a:alphaOff val="0"/>
            </a:schemeClr>
          </a:solidFill>
          <a:prstDash val="dash"/>
        </a:ln>
        <a:effectLst/>
      </dgm:spPr>
    </dgm:pt>
    <dgm:pt modelId="{B2EBC471-2C26-45FE-A994-06E152CC747D}" type="pres">
      <dgm:prSet presAssocID="{393C84A3-4571-4040-9493-0BA1AF30DA26}" presName="EmptyPlaceHolder" presStyleCnt="0"/>
      <dgm:spPr/>
    </dgm:pt>
    <dgm:pt modelId="{37249E8C-1550-4EB6-930E-D5E0E2376661}" type="pres">
      <dgm:prSet presAssocID="{8C58886A-EDBF-4BFF-AE8D-8BBD9AD31068}" presName="spaceBetweenRectangles" presStyleCnt="0"/>
      <dgm:spPr/>
    </dgm:pt>
    <dgm:pt modelId="{9D5F1A08-E877-4B58-96C8-2FD292B3B116}" type="pres">
      <dgm:prSet presAssocID="{7FA9AB4A-92C1-41E8-8158-DD2B25D9113B}" presName="composite" presStyleCnt="0"/>
      <dgm:spPr/>
    </dgm:pt>
    <dgm:pt modelId="{5351E25D-2D36-4E5D-928D-E3CB91C6F58C}" type="pres">
      <dgm:prSet presAssocID="{7FA9AB4A-92C1-41E8-8158-DD2B25D9113B}" presName="ConnectorPoint" presStyleLbl="lnNode1" presStyleIdx="2" presStyleCnt="3"/>
      <dgm:spPr>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gm:spPr>
    </dgm:pt>
    <dgm:pt modelId="{73EE79CC-B076-4852-B0FB-12271328E0F1}" type="pres">
      <dgm:prSet presAssocID="{7FA9AB4A-92C1-41E8-8158-DD2B25D9113B}" presName="DropPinPlaceHolder" presStyleCnt="0"/>
      <dgm:spPr/>
    </dgm:pt>
    <dgm:pt modelId="{36FB9A81-4B76-4345-B78F-BFC8502F0C48}" type="pres">
      <dgm:prSet presAssocID="{7FA9AB4A-92C1-41E8-8158-DD2B25D9113B}" presName="DropPin" presStyleLbl="alignNode1" presStyleIdx="2" presStyleCnt="3"/>
      <dgm:spPr/>
    </dgm:pt>
    <dgm:pt modelId="{54E9787F-D270-4F42-9D4D-33FB0CF6F31C}" type="pres">
      <dgm:prSet presAssocID="{7FA9AB4A-92C1-41E8-8158-DD2B25D9113B}"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82BCA083-80C3-4058-9BD8-C46261DA9F8C}" type="pres">
      <dgm:prSet presAssocID="{7FA9AB4A-92C1-41E8-8158-DD2B25D9113B}" presName="L2TextContainer" presStyleLbl="revTx" presStyleIdx="4" presStyleCnt="6">
        <dgm:presLayoutVars>
          <dgm:bulletEnabled val="1"/>
        </dgm:presLayoutVars>
      </dgm:prSet>
      <dgm:spPr/>
    </dgm:pt>
    <dgm:pt modelId="{C964CC5F-AD31-46FE-B950-6FB1958FE6E6}" type="pres">
      <dgm:prSet presAssocID="{7FA9AB4A-92C1-41E8-8158-DD2B25D9113B}" presName="L1TextContainer" presStyleLbl="revTx" presStyleIdx="5" presStyleCnt="6">
        <dgm:presLayoutVars>
          <dgm:chMax val="1"/>
          <dgm:chPref val="1"/>
          <dgm:bulletEnabled val="1"/>
        </dgm:presLayoutVars>
      </dgm:prSet>
      <dgm:spPr/>
    </dgm:pt>
    <dgm:pt modelId="{190034F2-01B6-4E29-94D7-2881B6E05652}" type="pres">
      <dgm:prSet presAssocID="{7FA9AB4A-92C1-41E8-8158-DD2B25D9113B}" presName="ConnectLine" presStyleLbl="sibTrans1D1" presStyleIdx="2" presStyleCnt="3"/>
      <dgm:spPr>
        <a:noFill/>
        <a:ln w="12700" cap="flat" cmpd="sng" algn="ctr">
          <a:solidFill>
            <a:schemeClr val="accent2">
              <a:hueOff val="35353"/>
              <a:satOff val="-34487"/>
              <a:lumOff val="-1766"/>
              <a:alphaOff val="0"/>
            </a:schemeClr>
          </a:solidFill>
          <a:prstDash val="dash"/>
        </a:ln>
        <a:effectLst/>
      </dgm:spPr>
    </dgm:pt>
    <dgm:pt modelId="{F29EE066-4B42-49B1-9BCF-2587B8F1C6E6}" type="pres">
      <dgm:prSet presAssocID="{7FA9AB4A-92C1-41E8-8158-DD2B25D9113B}" presName="EmptyPlaceHolder" presStyleCnt="0"/>
      <dgm:spPr/>
    </dgm:pt>
  </dgm:ptLst>
  <dgm:cxnLst>
    <dgm:cxn modelId="{7E6DC41C-C406-4951-B0EE-F3DC3A148906}" type="presOf" srcId="{91598E38-7461-470A-91AA-325A90C2A6DA}" destId="{82BCA083-80C3-4058-9BD8-C46261DA9F8C}" srcOrd="0" destOrd="0" presId="urn:microsoft.com/office/officeart/2017/3/layout/DropPinTimeline"/>
    <dgm:cxn modelId="{B78F293F-BC11-49D3-BE1D-C504995D7961}" srcId="{95BE5B1F-8548-4FA5-8ECE-FF697B8BDC8B}" destId="{393C84A3-4571-4040-9493-0BA1AF30DA26}" srcOrd="1" destOrd="0" parTransId="{3A4A9F0D-AEA3-4A1C-B17C-D8B078DF106A}" sibTransId="{8C58886A-EDBF-4BFF-AE8D-8BBD9AD31068}"/>
    <dgm:cxn modelId="{E21D1965-4238-40BD-8C23-F39BDB8AF9FF}" srcId="{BAE4A921-75C0-457E-B6C7-AF5D3F924778}" destId="{300F49C4-BE2A-4BB1-881A-D5DBC7667E1A}" srcOrd="0" destOrd="0" parTransId="{938A8F79-6539-4D75-80F8-D245BBF23EB2}" sibTransId="{E6F5A85C-A7FD-4313-BD20-CCE392CD9E1F}"/>
    <dgm:cxn modelId="{77F32C46-08D7-4179-AB20-76ADE90E9955}" type="presOf" srcId="{09AB19DE-0A85-493B-8A0E-8AC56DC905F8}" destId="{3A41E69A-F56A-4583-B89C-B41BD4D77851}" srcOrd="0" destOrd="0" presId="urn:microsoft.com/office/officeart/2017/3/layout/DropPinTimeline"/>
    <dgm:cxn modelId="{85EB9F4D-461E-4ACB-A92D-BEED8E572647}" srcId="{95BE5B1F-8548-4FA5-8ECE-FF697B8BDC8B}" destId="{7FA9AB4A-92C1-41E8-8158-DD2B25D9113B}" srcOrd="2" destOrd="0" parTransId="{38E7AEFA-EB50-4771-857F-576467B37145}" sibTransId="{FB571C8D-8BC9-46B5-9DCF-FEB771A5C820}"/>
    <dgm:cxn modelId="{15C84875-DEB5-4AA7-9FE0-58B94B1E9A4C}" type="presOf" srcId="{95BE5B1F-8548-4FA5-8ECE-FF697B8BDC8B}" destId="{1D5E3AE0-BD99-479B-81A3-134CA1305B52}" srcOrd="0" destOrd="0" presId="urn:microsoft.com/office/officeart/2017/3/layout/DropPinTimeline"/>
    <dgm:cxn modelId="{7F0FCC7E-C51A-4B2D-B669-97CE74A0DED9}" srcId="{393C84A3-4571-4040-9493-0BA1AF30DA26}" destId="{09AB19DE-0A85-493B-8A0E-8AC56DC905F8}" srcOrd="0" destOrd="0" parTransId="{4BB754D1-EDE1-4049-9435-D033F95709D0}" sibTransId="{8861651B-08AB-4BAF-AAF6-588C1FD8766A}"/>
    <dgm:cxn modelId="{F3ABAF8E-13D8-424E-B861-7C80DAF4451A}" type="presOf" srcId="{300F49C4-BE2A-4BB1-881A-D5DBC7667E1A}" destId="{3ED01646-9ED9-44BF-8F18-EE860C524998}" srcOrd="0" destOrd="0" presId="urn:microsoft.com/office/officeart/2017/3/layout/DropPinTimeline"/>
    <dgm:cxn modelId="{3BA4B7B9-0A7C-4EFC-8F39-59CD69864C97}" srcId="{7FA9AB4A-92C1-41E8-8158-DD2B25D9113B}" destId="{91598E38-7461-470A-91AA-325A90C2A6DA}" srcOrd="0" destOrd="0" parTransId="{8982EE4A-6F3A-428C-8E76-02A30B39C05F}" sibTransId="{AEBFFADC-990D-480E-B682-B841BE19126D}"/>
    <dgm:cxn modelId="{0F7696D2-16A3-458C-AEC5-1C9A3FD72B90}" type="presOf" srcId="{7FA9AB4A-92C1-41E8-8158-DD2B25D9113B}" destId="{C964CC5F-AD31-46FE-B950-6FB1958FE6E6}" srcOrd="0" destOrd="0" presId="urn:microsoft.com/office/officeart/2017/3/layout/DropPinTimeline"/>
    <dgm:cxn modelId="{AD4B60E6-8BD5-4CE2-9477-D025938DBC30}" type="presOf" srcId="{393C84A3-4571-4040-9493-0BA1AF30DA26}" destId="{D47FC92B-725F-4F7A-A74D-33B323102A1B}" srcOrd="0" destOrd="0" presId="urn:microsoft.com/office/officeart/2017/3/layout/DropPinTimeline"/>
    <dgm:cxn modelId="{19FBA8F0-A54E-44A0-A655-AB9C62830C51}" type="presOf" srcId="{BAE4A921-75C0-457E-B6C7-AF5D3F924778}" destId="{9A7C4BC5-8408-4A9F-95F6-2C530BD76C90}" srcOrd="0" destOrd="0" presId="urn:microsoft.com/office/officeart/2017/3/layout/DropPinTimeline"/>
    <dgm:cxn modelId="{906961F9-228B-42F0-B93A-61A91FF72B16}" srcId="{95BE5B1F-8548-4FA5-8ECE-FF697B8BDC8B}" destId="{BAE4A921-75C0-457E-B6C7-AF5D3F924778}" srcOrd="0" destOrd="0" parTransId="{5DE6B7FC-E69A-4189-BB0C-356B2586F16F}" sibTransId="{E4500CC0-E9F9-45F4-8DBB-F762BD69C7EF}"/>
    <dgm:cxn modelId="{EE851E75-ABA5-4542-9DE5-477C9F90CD59}" type="presParOf" srcId="{1D5E3AE0-BD99-479B-81A3-134CA1305B52}" destId="{CC03F19A-A782-4E5A-9625-093D1EDAA0BB}" srcOrd="0" destOrd="0" presId="urn:microsoft.com/office/officeart/2017/3/layout/DropPinTimeline"/>
    <dgm:cxn modelId="{619A31B0-1641-496B-9318-26F830B2356A}" type="presParOf" srcId="{1D5E3AE0-BD99-479B-81A3-134CA1305B52}" destId="{DD1337DA-0D94-4BF8-B352-3B3EA06F55F0}" srcOrd="1" destOrd="0" presId="urn:microsoft.com/office/officeart/2017/3/layout/DropPinTimeline"/>
    <dgm:cxn modelId="{D3CE04B9-68D2-4C76-A6E4-19AC294D2486}" type="presParOf" srcId="{DD1337DA-0D94-4BF8-B352-3B3EA06F55F0}" destId="{A9E88B97-095F-4CC2-9545-647A2621DF67}" srcOrd="0" destOrd="0" presId="urn:microsoft.com/office/officeart/2017/3/layout/DropPinTimeline"/>
    <dgm:cxn modelId="{A94D0980-4DD1-4068-84E3-C5E5E065C4A6}" type="presParOf" srcId="{A9E88B97-095F-4CC2-9545-647A2621DF67}" destId="{04A6607E-9A4B-4D4B-A6EE-031B85F657E6}" srcOrd="0" destOrd="0" presId="urn:microsoft.com/office/officeart/2017/3/layout/DropPinTimeline"/>
    <dgm:cxn modelId="{706B0455-78AF-471C-AFC6-2CAB57249808}" type="presParOf" srcId="{A9E88B97-095F-4CC2-9545-647A2621DF67}" destId="{E736635A-B8E7-410B-A900-C76106C6B0AF}" srcOrd="1" destOrd="0" presId="urn:microsoft.com/office/officeart/2017/3/layout/DropPinTimeline"/>
    <dgm:cxn modelId="{85864D19-B9DD-4FCE-B126-BA2CFFFD9AC0}" type="presParOf" srcId="{E736635A-B8E7-410B-A900-C76106C6B0AF}" destId="{6F35A2C6-D52B-4D0D-A568-29C7D5CB9D78}" srcOrd="0" destOrd="0" presId="urn:microsoft.com/office/officeart/2017/3/layout/DropPinTimeline"/>
    <dgm:cxn modelId="{68CADA91-6692-4830-A76B-16B946D6BC39}" type="presParOf" srcId="{E736635A-B8E7-410B-A900-C76106C6B0AF}" destId="{EA20BABE-DBEE-4C24-BE16-E45AAEA3EDCA}" srcOrd="1" destOrd="0" presId="urn:microsoft.com/office/officeart/2017/3/layout/DropPinTimeline"/>
    <dgm:cxn modelId="{B3C92BBA-148C-4B7E-B0F7-5BC8AD0104DC}" type="presParOf" srcId="{A9E88B97-095F-4CC2-9545-647A2621DF67}" destId="{3ED01646-9ED9-44BF-8F18-EE860C524998}" srcOrd="2" destOrd="0" presId="urn:microsoft.com/office/officeart/2017/3/layout/DropPinTimeline"/>
    <dgm:cxn modelId="{3E6E33CF-064B-4817-AAA3-9242C8A866B5}" type="presParOf" srcId="{A9E88B97-095F-4CC2-9545-647A2621DF67}" destId="{9A7C4BC5-8408-4A9F-95F6-2C530BD76C90}" srcOrd="3" destOrd="0" presId="urn:microsoft.com/office/officeart/2017/3/layout/DropPinTimeline"/>
    <dgm:cxn modelId="{A44DCE0B-D41A-49E1-84D0-1CF1D99B41A8}" type="presParOf" srcId="{A9E88B97-095F-4CC2-9545-647A2621DF67}" destId="{7489FD9C-209C-450B-A153-25ECC5553CBF}" srcOrd="4" destOrd="0" presId="urn:microsoft.com/office/officeart/2017/3/layout/DropPinTimeline"/>
    <dgm:cxn modelId="{1086E405-12EE-4656-A41C-39DAC37EDF02}" type="presParOf" srcId="{A9E88B97-095F-4CC2-9545-647A2621DF67}" destId="{71D0D053-F4EE-4C9C-8A5B-995A0C4963AD}" srcOrd="5" destOrd="0" presId="urn:microsoft.com/office/officeart/2017/3/layout/DropPinTimeline"/>
    <dgm:cxn modelId="{F035F670-39B0-4D43-82BE-54C4419F787B}" type="presParOf" srcId="{DD1337DA-0D94-4BF8-B352-3B3EA06F55F0}" destId="{1214E832-189A-463D-AC30-630C019ABF74}" srcOrd="1" destOrd="0" presId="urn:microsoft.com/office/officeart/2017/3/layout/DropPinTimeline"/>
    <dgm:cxn modelId="{4BDD8829-7DD3-4AFA-AFAA-C698213DFFF6}" type="presParOf" srcId="{DD1337DA-0D94-4BF8-B352-3B3EA06F55F0}" destId="{C0D9AB06-9424-4F21-941D-B2FD6BC0B1F3}" srcOrd="2" destOrd="0" presId="urn:microsoft.com/office/officeart/2017/3/layout/DropPinTimeline"/>
    <dgm:cxn modelId="{BCF567F1-CA22-47AF-BF00-31F9394B2C7B}" type="presParOf" srcId="{C0D9AB06-9424-4F21-941D-B2FD6BC0B1F3}" destId="{9E1F0F25-A574-46F8-B923-19F0E1C4BCD8}" srcOrd="0" destOrd="0" presId="urn:microsoft.com/office/officeart/2017/3/layout/DropPinTimeline"/>
    <dgm:cxn modelId="{7057CD71-615D-4CCC-BA6B-1CA220D3D0E3}" type="presParOf" srcId="{C0D9AB06-9424-4F21-941D-B2FD6BC0B1F3}" destId="{78703C32-8BBE-423C-8310-57DA8CF5661C}" srcOrd="1" destOrd="0" presId="urn:microsoft.com/office/officeart/2017/3/layout/DropPinTimeline"/>
    <dgm:cxn modelId="{DAD9357A-5F87-4AAE-A1BF-7EC9F6B227EB}" type="presParOf" srcId="{78703C32-8BBE-423C-8310-57DA8CF5661C}" destId="{028C7F30-E954-4858-8394-A254126D3936}" srcOrd="0" destOrd="0" presId="urn:microsoft.com/office/officeart/2017/3/layout/DropPinTimeline"/>
    <dgm:cxn modelId="{418E03D8-60D6-49CC-9911-DEA85132C967}" type="presParOf" srcId="{78703C32-8BBE-423C-8310-57DA8CF5661C}" destId="{2711D058-BAA7-47D4-A383-AC85BDB9C49A}" srcOrd="1" destOrd="0" presId="urn:microsoft.com/office/officeart/2017/3/layout/DropPinTimeline"/>
    <dgm:cxn modelId="{DAF64540-56A4-47CD-85E0-E98979ECEEAC}" type="presParOf" srcId="{C0D9AB06-9424-4F21-941D-B2FD6BC0B1F3}" destId="{3A41E69A-F56A-4583-B89C-B41BD4D77851}" srcOrd="2" destOrd="0" presId="urn:microsoft.com/office/officeart/2017/3/layout/DropPinTimeline"/>
    <dgm:cxn modelId="{D7DFEE64-D446-4681-B860-171A2EC6BF1F}" type="presParOf" srcId="{C0D9AB06-9424-4F21-941D-B2FD6BC0B1F3}" destId="{D47FC92B-725F-4F7A-A74D-33B323102A1B}" srcOrd="3" destOrd="0" presId="urn:microsoft.com/office/officeart/2017/3/layout/DropPinTimeline"/>
    <dgm:cxn modelId="{189A1EFD-1FED-42E1-96BC-2A1B717AEDCF}" type="presParOf" srcId="{C0D9AB06-9424-4F21-941D-B2FD6BC0B1F3}" destId="{1E2ADF36-0ED9-4D0B-9DA8-76AB8AD57A13}" srcOrd="4" destOrd="0" presId="urn:microsoft.com/office/officeart/2017/3/layout/DropPinTimeline"/>
    <dgm:cxn modelId="{BEABDC66-188A-4490-9C74-D53142898D5E}" type="presParOf" srcId="{C0D9AB06-9424-4F21-941D-B2FD6BC0B1F3}" destId="{B2EBC471-2C26-45FE-A994-06E152CC747D}" srcOrd="5" destOrd="0" presId="urn:microsoft.com/office/officeart/2017/3/layout/DropPinTimeline"/>
    <dgm:cxn modelId="{B5F69730-053E-4B06-A853-37CA83FDD0E0}" type="presParOf" srcId="{DD1337DA-0D94-4BF8-B352-3B3EA06F55F0}" destId="{37249E8C-1550-4EB6-930E-D5E0E2376661}" srcOrd="3" destOrd="0" presId="urn:microsoft.com/office/officeart/2017/3/layout/DropPinTimeline"/>
    <dgm:cxn modelId="{60005AFE-25F4-4CFC-AAB5-E1E68A8C4FDC}" type="presParOf" srcId="{DD1337DA-0D94-4BF8-B352-3B3EA06F55F0}" destId="{9D5F1A08-E877-4B58-96C8-2FD292B3B116}" srcOrd="4" destOrd="0" presId="urn:microsoft.com/office/officeart/2017/3/layout/DropPinTimeline"/>
    <dgm:cxn modelId="{F97670B6-A7F8-4D3A-9CF9-4D7AA233B205}" type="presParOf" srcId="{9D5F1A08-E877-4B58-96C8-2FD292B3B116}" destId="{5351E25D-2D36-4E5D-928D-E3CB91C6F58C}" srcOrd="0" destOrd="0" presId="urn:microsoft.com/office/officeart/2017/3/layout/DropPinTimeline"/>
    <dgm:cxn modelId="{E0F16534-40B6-4F20-8EDE-839FEC59A23E}" type="presParOf" srcId="{9D5F1A08-E877-4B58-96C8-2FD292B3B116}" destId="{73EE79CC-B076-4852-B0FB-12271328E0F1}" srcOrd="1" destOrd="0" presId="urn:microsoft.com/office/officeart/2017/3/layout/DropPinTimeline"/>
    <dgm:cxn modelId="{940A82C3-22A5-475D-BCEA-D2498170F439}" type="presParOf" srcId="{73EE79CC-B076-4852-B0FB-12271328E0F1}" destId="{36FB9A81-4B76-4345-B78F-BFC8502F0C48}" srcOrd="0" destOrd="0" presId="urn:microsoft.com/office/officeart/2017/3/layout/DropPinTimeline"/>
    <dgm:cxn modelId="{7754D8C8-F88C-44D7-B486-2874C8C31482}" type="presParOf" srcId="{73EE79CC-B076-4852-B0FB-12271328E0F1}" destId="{54E9787F-D270-4F42-9D4D-33FB0CF6F31C}" srcOrd="1" destOrd="0" presId="urn:microsoft.com/office/officeart/2017/3/layout/DropPinTimeline"/>
    <dgm:cxn modelId="{F25DADF1-F95D-4E29-8793-D7DF79400209}" type="presParOf" srcId="{9D5F1A08-E877-4B58-96C8-2FD292B3B116}" destId="{82BCA083-80C3-4058-9BD8-C46261DA9F8C}" srcOrd="2" destOrd="0" presId="urn:microsoft.com/office/officeart/2017/3/layout/DropPinTimeline"/>
    <dgm:cxn modelId="{690FAF62-084B-47D4-B78A-98EC4CB52DC7}" type="presParOf" srcId="{9D5F1A08-E877-4B58-96C8-2FD292B3B116}" destId="{C964CC5F-AD31-46FE-B950-6FB1958FE6E6}" srcOrd="3" destOrd="0" presId="urn:microsoft.com/office/officeart/2017/3/layout/DropPinTimeline"/>
    <dgm:cxn modelId="{C7CA1314-0236-4873-A8E6-809F622A5EAE}" type="presParOf" srcId="{9D5F1A08-E877-4B58-96C8-2FD292B3B116}" destId="{190034F2-01B6-4E29-94D7-2881B6E05652}" srcOrd="4" destOrd="0" presId="urn:microsoft.com/office/officeart/2017/3/layout/DropPinTimeline"/>
    <dgm:cxn modelId="{50AFCC46-5F6A-4913-B4AE-27A766370ADA}" type="presParOf" srcId="{9D5F1A08-E877-4B58-96C8-2FD292B3B116}" destId="{F29EE066-4B42-49B1-9BCF-2587B8F1C6E6}"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3F19A-A782-4E5A-9625-093D1EDAA0BB}">
      <dsp:nvSpPr>
        <dsp:cNvPr id="0" name=""/>
        <dsp:cNvSpPr/>
      </dsp:nvSpPr>
      <dsp:spPr>
        <a:xfrm>
          <a:off x="0" y="2824956"/>
          <a:ext cx="6797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6F35A2C6-D52B-4D0D-A568-29C7D5CB9D78}">
      <dsp:nvSpPr>
        <dsp:cNvPr id="0" name=""/>
        <dsp:cNvSpPr/>
      </dsp:nvSpPr>
      <dsp:spPr>
        <a:xfrm rot="8100000">
          <a:off x="92381" y="651568"/>
          <a:ext cx="414436" cy="414436"/>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0BABE-DBEE-4C24-BE16-E45AAEA3EDCA}">
      <dsp:nvSpPr>
        <dsp:cNvPr id="0" name=""/>
        <dsp:cNvSpPr/>
      </dsp:nvSpPr>
      <dsp:spPr>
        <a:xfrm>
          <a:off x="138421" y="697608"/>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ED01646-9ED9-44BF-8F18-EE860C524998}">
      <dsp:nvSpPr>
        <dsp:cNvPr id="0" name=""/>
        <dsp:cNvSpPr/>
      </dsp:nvSpPr>
      <dsp:spPr>
        <a:xfrm>
          <a:off x="592650" y="1152582"/>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1" kern="1200" dirty="0"/>
            <a:t>Healthcare:</a:t>
          </a:r>
        </a:p>
        <a:p>
          <a:pPr marL="0" lvl="0" indent="0" algn="l" defTabSz="533400">
            <a:lnSpc>
              <a:spcPct val="90000"/>
            </a:lnSpc>
            <a:spcBef>
              <a:spcPct val="0"/>
            </a:spcBef>
            <a:spcAft>
              <a:spcPct val="35000"/>
            </a:spcAft>
            <a:buFont typeface="Arial" panose="020B0604020202020204" pitchFamily="34" charset="0"/>
            <a:buNone/>
          </a:pPr>
          <a:r>
            <a:rPr lang="en-US" sz="1200" kern="1200" dirty="0"/>
            <a:t>*Face mask 3 ply/4 ply &amp; N95</a:t>
          </a:r>
        </a:p>
        <a:p>
          <a:pPr marL="0" lvl="0" indent="0" algn="l" defTabSz="533400">
            <a:lnSpc>
              <a:spcPct val="90000"/>
            </a:lnSpc>
            <a:spcBef>
              <a:spcPct val="0"/>
            </a:spcBef>
            <a:spcAft>
              <a:spcPct val="35000"/>
            </a:spcAft>
            <a:buFont typeface="Arial" panose="020B0604020202020204" pitchFamily="34" charset="0"/>
            <a:buNone/>
          </a:pPr>
          <a:r>
            <a:rPr lang="en-US" sz="1200" kern="1200" dirty="0"/>
            <a:t>*PP melt-blown fabric</a:t>
          </a:r>
        </a:p>
        <a:p>
          <a:pPr marL="0" lvl="0" indent="0" algn="l" defTabSz="533400">
            <a:lnSpc>
              <a:spcPct val="90000"/>
            </a:lnSpc>
            <a:spcBef>
              <a:spcPct val="0"/>
            </a:spcBef>
            <a:spcAft>
              <a:spcPct val="35000"/>
            </a:spcAft>
            <a:buFont typeface="Arial" panose="020B0604020202020204" pitchFamily="34" charset="0"/>
            <a:buNone/>
          </a:pPr>
          <a:r>
            <a:rPr lang="en-US" sz="1200" kern="1200" dirty="0"/>
            <a:t>*PP masterbatch resin</a:t>
          </a:r>
        </a:p>
        <a:p>
          <a:pPr marL="0" lvl="0" indent="0" algn="l" defTabSz="533400">
            <a:lnSpc>
              <a:spcPct val="90000"/>
            </a:lnSpc>
            <a:spcBef>
              <a:spcPct val="0"/>
            </a:spcBef>
            <a:spcAft>
              <a:spcPct val="35000"/>
            </a:spcAft>
            <a:buFont typeface="Arial" panose="020B0604020202020204" pitchFamily="34" charset="0"/>
            <a:buNone/>
          </a:pPr>
          <a:endParaRPr lang="en-US" sz="1100" kern="1200" dirty="0"/>
        </a:p>
      </dsp:txBody>
      <dsp:txXfrm>
        <a:off x="592650" y="1152582"/>
        <a:ext cx="2819433" cy="1672373"/>
      </dsp:txXfrm>
    </dsp:sp>
    <dsp:sp modelId="{9A7C4BC5-8408-4A9F-95F6-2C530BD76C90}">
      <dsp:nvSpPr>
        <dsp:cNvPr id="0" name=""/>
        <dsp:cNvSpPr/>
      </dsp:nvSpPr>
      <dsp:spPr>
        <a:xfrm>
          <a:off x="592650" y="56499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FY2020</a:t>
          </a:r>
        </a:p>
      </dsp:txBody>
      <dsp:txXfrm>
        <a:off x="592650" y="564991"/>
        <a:ext cx="2819433" cy="587590"/>
      </dsp:txXfrm>
    </dsp:sp>
    <dsp:sp modelId="{7489FD9C-209C-450B-A153-25ECC5553CBF}">
      <dsp:nvSpPr>
        <dsp:cNvPr id="0" name=""/>
        <dsp:cNvSpPr/>
      </dsp:nvSpPr>
      <dsp:spPr>
        <a:xfrm>
          <a:off x="299599" y="1152582"/>
          <a:ext cx="0" cy="1672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4A6607E-9A4B-4D4B-A6EE-031B85F657E6}">
      <dsp:nvSpPr>
        <dsp:cNvPr id="0" name=""/>
        <dsp:cNvSpPr/>
      </dsp:nvSpPr>
      <dsp:spPr>
        <a:xfrm>
          <a:off x="247594" y="2772072"/>
          <a:ext cx="105498" cy="10576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C7F30-E954-4858-8394-A254126D3936}">
      <dsp:nvSpPr>
        <dsp:cNvPr id="0" name=""/>
        <dsp:cNvSpPr/>
      </dsp:nvSpPr>
      <dsp:spPr>
        <a:xfrm rot="18900000">
          <a:off x="1781902" y="4583906"/>
          <a:ext cx="414436" cy="414436"/>
        </a:xfrm>
        <a:prstGeom prst="teardrop">
          <a:avLst>
            <a:gd name="adj" fmla="val 115000"/>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1D058-BAA7-47D4-A383-AC85BDB9C49A}">
      <dsp:nvSpPr>
        <dsp:cNvPr id="0" name=""/>
        <dsp:cNvSpPr/>
      </dsp:nvSpPr>
      <dsp:spPr>
        <a:xfrm>
          <a:off x="1827942" y="4629947"/>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A41E69A-F56A-4583-B89C-B41BD4D77851}">
      <dsp:nvSpPr>
        <dsp:cNvPr id="0" name=""/>
        <dsp:cNvSpPr/>
      </dsp:nvSpPr>
      <dsp:spPr>
        <a:xfrm>
          <a:off x="2225021" y="3091657"/>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b="1" kern="1200" dirty="0"/>
            <a:t>Healthcare:</a:t>
          </a:r>
        </a:p>
        <a:p>
          <a:pPr marL="0" lvl="0" indent="0" algn="l" defTabSz="533400">
            <a:lnSpc>
              <a:spcPct val="90000"/>
            </a:lnSpc>
            <a:spcBef>
              <a:spcPct val="0"/>
            </a:spcBef>
            <a:spcAft>
              <a:spcPct val="35000"/>
            </a:spcAft>
            <a:buNone/>
          </a:pPr>
          <a:r>
            <a:rPr lang="en-US" sz="1200" kern="1200" dirty="0"/>
            <a:t>*Expansion face mask</a:t>
          </a:r>
        </a:p>
        <a:p>
          <a:pPr marL="0" lvl="0" indent="0" algn="l" defTabSz="533400">
            <a:lnSpc>
              <a:spcPct val="90000"/>
            </a:lnSpc>
            <a:spcBef>
              <a:spcPct val="0"/>
            </a:spcBef>
            <a:spcAft>
              <a:spcPct val="35000"/>
            </a:spcAft>
            <a:buNone/>
          </a:pPr>
          <a:r>
            <a:rPr lang="en-US" sz="1200" kern="1200" dirty="0"/>
            <a:t>*Expansion PP melt-blown</a:t>
          </a:r>
        </a:p>
        <a:p>
          <a:pPr marL="0" lvl="0" indent="0" algn="l" defTabSz="533400">
            <a:lnSpc>
              <a:spcPct val="90000"/>
            </a:lnSpc>
            <a:spcBef>
              <a:spcPct val="0"/>
            </a:spcBef>
            <a:spcAft>
              <a:spcPct val="35000"/>
            </a:spcAft>
            <a:buNone/>
          </a:pPr>
          <a:r>
            <a:rPr lang="en-US" sz="1200" kern="1200" dirty="0"/>
            <a:t>*PP </a:t>
          </a:r>
          <a:r>
            <a:rPr lang="en-US" sz="1200" kern="1200" dirty="0" err="1"/>
            <a:t>spunbond</a:t>
          </a:r>
          <a:r>
            <a:rPr lang="en-US" sz="1200" kern="1200" dirty="0"/>
            <a:t> fabric</a:t>
          </a:r>
        </a:p>
        <a:p>
          <a:pPr marL="0" lvl="0" indent="0" algn="l" defTabSz="533400">
            <a:lnSpc>
              <a:spcPct val="90000"/>
            </a:lnSpc>
            <a:spcBef>
              <a:spcPct val="0"/>
            </a:spcBef>
            <a:spcAft>
              <a:spcPct val="35000"/>
            </a:spcAft>
            <a:buNone/>
          </a:pPr>
          <a:r>
            <a:rPr lang="en-US" sz="1200" kern="1200" dirty="0"/>
            <a:t>*New factory Meru </a:t>
          </a:r>
          <a:r>
            <a:rPr lang="en-US" sz="1200" kern="1200" dirty="0" err="1"/>
            <a:t>Klang</a:t>
          </a:r>
          <a:endParaRPr lang="en-US" sz="1200" kern="1200" dirty="0"/>
        </a:p>
        <a:p>
          <a:pPr marL="0" lvl="0" indent="0" algn="l" defTabSz="533400">
            <a:lnSpc>
              <a:spcPct val="90000"/>
            </a:lnSpc>
            <a:spcBef>
              <a:spcPct val="0"/>
            </a:spcBef>
            <a:spcAft>
              <a:spcPct val="35000"/>
            </a:spcAft>
            <a:buNone/>
          </a:pPr>
          <a:r>
            <a:rPr lang="en-US" sz="1200" kern="1200" dirty="0"/>
            <a:t>*Disposable hand-glove manufacture</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b="1" kern="1200" dirty="0"/>
            <a:t>EMS:</a:t>
          </a:r>
        </a:p>
        <a:p>
          <a:pPr marL="0" lvl="0" indent="0" algn="l" defTabSz="533400">
            <a:lnSpc>
              <a:spcPct val="90000"/>
            </a:lnSpc>
            <a:spcBef>
              <a:spcPct val="0"/>
            </a:spcBef>
            <a:spcAft>
              <a:spcPct val="35000"/>
            </a:spcAft>
            <a:buNone/>
          </a:pPr>
          <a:r>
            <a:rPr lang="en-US" sz="1200" kern="1200" dirty="0"/>
            <a:t>*New factory </a:t>
          </a:r>
          <a:r>
            <a:rPr lang="en-US" sz="1200" kern="1200" dirty="0" err="1"/>
            <a:t>Gelang</a:t>
          </a:r>
          <a:r>
            <a:rPr lang="en-US" sz="1200" kern="1200" dirty="0"/>
            <a:t> </a:t>
          </a:r>
          <a:r>
            <a:rPr lang="en-US" sz="1200" kern="1200" dirty="0" err="1"/>
            <a:t>Patah</a:t>
          </a:r>
          <a:r>
            <a:rPr lang="en-US" sz="1200" kern="1200" dirty="0"/>
            <a:t>, Johor</a:t>
          </a:r>
        </a:p>
      </dsp:txBody>
      <dsp:txXfrm>
        <a:off x="2225021" y="3091657"/>
        <a:ext cx="2819433" cy="1672373"/>
      </dsp:txXfrm>
    </dsp:sp>
    <dsp:sp modelId="{D47FC92B-725F-4F7A-A74D-33B323102A1B}">
      <dsp:nvSpPr>
        <dsp:cNvPr id="0" name=""/>
        <dsp:cNvSpPr/>
      </dsp:nvSpPr>
      <dsp:spPr>
        <a:xfrm>
          <a:off x="2225021" y="476403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FY2021</a:t>
          </a:r>
        </a:p>
      </dsp:txBody>
      <dsp:txXfrm>
        <a:off x="2225021" y="4764031"/>
        <a:ext cx="2819433" cy="587590"/>
      </dsp:txXfrm>
    </dsp:sp>
    <dsp:sp modelId="{1E2ADF36-0ED9-4D0B-9DA8-76AB8AD57A13}">
      <dsp:nvSpPr>
        <dsp:cNvPr id="0" name=""/>
        <dsp:cNvSpPr/>
      </dsp:nvSpPr>
      <dsp:spPr>
        <a:xfrm>
          <a:off x="1989120" y="2824956"/>
          <a:ext cx="0" cy="1672373"/>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9E1F0F25-A574-46F8-B923-19F0E1C4BCD8}">
      <dsp:nvSpPr>
        <dsp:cNvPr id="0" name=""/>
        <dsp:cNvSpPr/>
      </dsp:nvSpPr>
      <dsp:spPr>
        <a:xfrm>
          <a:off x="1937115" y="2772072"/>
          <a:ext cx="105498" cy="105766"/>
        </a:xfrm>
        <a:prstGeom prst="ellipse">
          <a:avLst/>
        </a:prstGeom>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B9A81-4B76-4345-B78F-BFC8502F0C48}">
      <dsp:nvSpPr>
        <dsp:cNvPr id="0" name=""/>
        <dsp:cNvSpPr/>
      </dsp:nvSpPr>
      <dsp:spPr>
        <a:xfrm rot="8100000">
          <a:off x="3471423" y="651568"/>
          <a:ext cx="414436" cy="414436"/>
        </a:xfrm>
        <a:prstGeom prst="teardrop">
          <a:avLst>
            <a:gd name="adj" fmla="val 115000"/>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9787F-D270-4F42-9D4D-33FB0CF6F31C}">
      <dsp:nvSpPr>
        <dsp:cNvPr id="0" name=""/>
        <dsp:cNvSpPr/>
      </dsp:nvSpPr>
      <dsp:spPr>
        <a:xfrm>
          <a:off x="3517463" y="697608"/>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2BCA083-80C3-4058-9BD8-C46261DA9F8C}">
      <dsp:nvSpPr>
        <dsp:cNvPr id="0" name=""/>
        <dsp:cNvSpPr/>
      </dsp:nvSpPr>
      <dsp:spPr>
        <a:xfrm>
          <a:off x="3971692" y="1152582"/>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b="1" kern="1200" dirty="0"/>
            <a:t>Metal business:</a:t>
          </a:r>
        </a:p>
        <a:p>
          <a:pPr marL="0" lvl="0" indent="0" algn="l" defTabSz="533400">
            <a:lnSpc>
              <a:spcPct val="90000"/>
            </a:lnSpc>
            <a:spcBef>
              <a:spcPct val="0"/>
            </a:spcBef>
            <a:spcAft>
              <a:spcPct val="35000"/>
            </a:spcAft>
            <a:buNone/>
          </a:pPr>
          <a:r>
            <a:rPr lang="en-US" sz="1200" kern="1200" dirty="0"/>
            <a:t>Enhancement metals technology </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b="1" kern="1200" dirty="0"/>
            <a:t>Healthcare:</a:t>
          </a:r>
        </a:p>
        <a:p>
          <a:pPr marL="0" lvl="0" indent="0" algn="l" defTabSz="533400">
            <a:lnSpc>
              <a:spcPct val="90000"/>
            </a:lnSpc>
            <a:spcBef>
              <a:spcPct val="0"/>
            </a:spcBef>
            <a:spcAft>
              <a:spcPct val="35000"/>
            </a:spcAft>
            <a:buNone/>
          </a:pPr>
          <a:r>
            <a:rPr lang="en-US" sz="1200" kern="1200" dirty="0"/>
            <a:t>* Expansion hand-glove</a:t>
          </a:r>
        </a:p>
      </dsp:txBody>
      <dsp:txXfrm>
        <a:off x="3971692" y="1152582"/>
        <a:ext cx="2819433" cy="1672373"/>
      </dsp:txXfrm>
    </dsp:sp>
    <dsp:sp modelId="{C964CC5F-AD31-46FE-B950-6FB1958FE6E6}">
      <dsp:nvSpPr>
        <dsp:cNvPr id="0" name=""/>
        <dsp:cNvSpPr/>
      </dsp:nvSpPr>
      <dsp:spPr>
        <a:xfrm>
          <a:off x="3971692" y="56499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FY2022</a:t>
          </a:r>
        </a:p>
      </dsp:txBody>
      <dsp:txXfrm>
        <a:off x="3971692" y="564991"/>
        <a:ext cx="2819433" cy="587590"/>
      </dsp:txXfrm>
    </dsp:sp>
    <dsp:sp modelId="{190034F2-01B6-4E29-94D7-2881B6E05652}">
      <dsp:nvSpPr>
        <dsp:cNvPr id="0" name=""/>
        <dsp:cNvSpPr/>
      </dsp:nvSpPr>
      <dsp:spPr>
        <a:xfrm>
          <a:off x="3678641" y="1152582"/>
          <a:ext cx="0" cy="1672373"/>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5351E25D-2D36-4E5D-928D-E3CB91C6F58C}">
      <dsp:nvSpPr>
        <dsp:cNvPr id="0" name=""/>
        <dsp:cNvSpPr/>
      </dsp:nvSpPr>
      <dsp:spPr>
        <a:xfrm>
          <a:off x="3626636" y="2772072"/>
          <a:ext cx="105498" cy="105766"/>
        </a:xfrm>
        <a:prstGeom prst="ellipse">
          <a:avLst/>
        </a:prstGeom>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8/25/2020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8/25/2020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8/25/2020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8/25/2020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8/25/2020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8/25/2020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8/25/2020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8/25/2020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30" y="-141900"/>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The New Frontier</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49" y="4491394"/>
            <a:ext cx="3205640" cy="1005834"/>
          </a:xfrm>
        </p:spPr>
        <p:txBody>
          <a:bodyPr anchor="t">
            <a:normAutofit fontScale="85000" lnSpcReduction="20000"/>
          </a:bodyPr>
          <a:lstStyle/>
          <a:p>
            <a:pPr>
              <a:lnSpc>
                <a:spcPct val="100000"/>
              </a:lnSpc>
            </a:pPr>
            <a:r>
              <a:rPr lang="en-US" sz="1600" dirty="0"/>
              <a:t>NOTION VTEC BHD</a:t>
            </a:r>
          </a:p>
          <a:p>
            <a:pPr>
              <a:lnSpc>
                <a:spcPct val="100000"/>
              </a:lnSpc>
            </a:pPr>
            <a:r>
              <a:rPr lang="en-US" sz="1600" dirty="0"/>
              <a:t>Q3 FY2020 IR Presentation</a:t>
            </a:r>
          </a:p>
          <a:p>
            <a:pPr>
              <a:lnSpc>
                <a:spcPct val="100000"/>
              </a:lnSpc>
            </a:pPr>
            <a:r>
              <a:rPr lang="en-US" sz="1600" dirty="0"/>
              <a:t>Date:25 Aug 2020</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270D-3A14-4A58-A60E-FF2A0853A632}"/>
              </a:ext>
            </a:extLst>
          </p:cNvPr>
          <p:cNvSpPr>
            <a:spLocks noGrp="1"/>
          </p:cNvSpPr>
          <p:nvPr>
            <p:ph type="title"/>
          </p:nvPr>
        </p:nvSpPr>
        <p:spPr/>
        <p:txBody>
          <a:bodyPr>
            <a:normAutofit/>
          </a:bodyPr>
          <a:lstStyle/>
          <a:p>
            <a:r>
              <a:rPr lang="en-US" sz="2800" dirty="0"/>
              <a:t>Disappointing Q3 results</a:t>
            </a:r>
            <a:endParaRPr lang="en-MY" sz="2800" dirty="0"/>
          </a:p>
        </p:txBody>
      </p:sp>
      <p:sp>
        <p:nvSpPr>
          <p:cNvPr id="3" name="Content Placeholder 2">
            <a:extLst>
              <a:ext uri="{FF2B5EF4-FFF2-40B4-BE49-F238E27FC236}">
                <a16:creationId xmlns:a16="http://schemas.microsoft.com/office/drawing/2014/main" id="{B76BC155-29D2-4011-A80B-C038D76E0586}"/>
              </a:ext>
            </a:extLst>
          </p:cNvPr>
          <p:cNvSpPr>
            <a:spLocks noGrp="1"/>
          </p:cNvSpPr>
          <p:nvPr>
            <p:ph idx="1"/>
          </p:nvPr>
        </p:nvSpPr>
        <p:spPr/>
        <p:txBody>
          <a:bodyPr>
            <a:normAutofit/>
          </a:bodyPr>
          <a:lstStyle/>
          <a:p>
            <a:pPr marL="457200" indent="-457200">
              <a:buFont typeface="+mj-lt"/>
              <a:buAutoNum type="arabicPeriod"/>
            </a:pPr>
            <a:r>
              <a:rPr lang="en-US" dirty="0"/>
              <a:t>Lockdown during MCO stifled production and reduction of orders </a:t>
            </a:r>
          </a:p>
          <a:p>
            <a:pPr marL="457200" indent="-457200">
              <a:buFont typeface="+mj-lt"/>
              <a:buAutoNum type="arabicPeriod"/>
            </a:pPr>
            <a:r>
              <a:rPr lang="en-US" dirty="0"/>
              <a:t>As expected, all segments were affected </a:t>
            </a:r>
          </a:p>
          <a:p>
            <a:pPr marL="457200" indent="-457200">
              <a:buFont typeface="+mj-lt"/>
              <a:buAutoNum type="arabicPeriod"/>
            </a:pPr>
            <a:r>
              <a:rPr lang="en-US" dirty="0"/>
              <a:t>Q3 Loss of RM10.8 mil </a:t>
            </a:r>
          </a:p>
          <a:p>
            <a:pPr marL="635508" lvl="1" indent="-342900">
              <a:buFont typeface="+mj-lt"/>
              <a:buAutoNum type="alphaLcParenR"/>
            </a:pPr>
            <a:r>
              <a:rPr lang="en-US" dirty="0"/>
              <a:t>ESOS share based payment once off RM1.68 mil</a:t>
            </a:r>
          </a:p>
          <a:p>
            <a:pPr marL="635508" lvl="1" indent="-342900">
              <a:buFont typeface="+mj-lt"/>
              <a:buAutoNum type="alphaLcParenR"/>
            </a:pPr>
            <a:r>
              <a:rPr lang="en-US" dirty="0"/>
              <a:t>Additional expenses for face mask set up RM2 mil</a:t>
            </a:r>
          </a:p>
          <a:p>
            <a:pPr marL="635508" lvl="1" indent="-342900">
              <a:buFont typeface="+mj-lt"/>
              <a:buAutoNum type="alphaLcParenR"/>
            </a:pPr>
            <a:r>
              <a:rPr lang="en-US" dirty="0"/>
              <a:t>Operational loss due to insufficient orders &amp; under absorption overheads RM5.6 mil</a:t>
            </a:r>
          </a:p>
          <a:p>
            <a:pPr marL="635508" lvl="1" indent="-342900">
              <a:buFont typeface="+mj-lt"/>
              <a:buAutoNum type="alphaLcParenR"/>
            </a:pPr>
            <a:r>
              <a:rPr lang="en-US" dirty="0"/>
              <a:t>Inventory write down RM1.5 mil</a:t>
            </a:r>
          </a:p>
          <a:p>
            <a:pPr marL="0" indent="0">
              <a:buNone/>
            </a:pPr>
            <a:r>
              <a:rPr lang="en-MY" dirty="0">
                <a:solidFill>
                  <a:srgbClr val="FF0000"/>
                </a:solidFill>
              </a:rPr>
              <a:t>4.</a:t>
            </a:r>
            <a:r>
              <a:rPr lang="en-MY" dirty="0"/>
              <a:t>     Q4 strong growth in EMS segment and contributions from Healthcare</a:t>
            </a:r>
          </a:p>
        </p:txBody>
      </p:sp>
    </p:spTree>
    <p:extLst>
      <p:ext uri="{BB962C8B-B14F-4D97-AF65-F5344CB8AC3E}">
        <p14:creationId xmlns:p14="http://schemas.microsoft.com/office/powerpoint/2010/main" val="378327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1823-0BA2-45E9-B264-CBC09CCDFA8E}"/>
              </a:ext>
            </a:extLst>
          </p:cNvPr>
          <p:cNvSpPr>
            <a:spLocks noGrp="1"/>
          </p:cNvSpPr>
          <p:nvPr>
            <p:ph type="title"/>
          </p:nvPr>
        </p:nvSpPr>
        <p:spPr/>
        <p:txBody>
          <a:bodyPr>
            <a:normAutofit/>
          </a:bodyPr>
          <a:lstStyle/>
          <a:p>
            <a:r>
              <a:rPr lang="en-US" sz="2800" dirty="0"/>
              <a:t>New Business Considerations</a:t>
            </a:r>
            <a:endParaRPr lang="en-MY" sz="2800" dirty="0"/>
          </a:p>
        </p:txBody>
      </p:sp>
      <p:sp>
        <p:nvSpPr>
          <p:cNvPr id="3" name="TextBox 2">
            <a:extLst>
              <a:ext uri="{FF2B5EF4-FFF2-40B4-BE49-F238E27FC236}">
                <a16:creationId xmlns:a16="http://schemas.microsoft.com/office/drawing/2014/main" id="{1F37DC1A-8F95-443E-8A85-7CD1FE8B91F6}"/>
              </a:ext>
            </a:extLst>
          </p:cNvPr>
          <p:cNvSpPr txBox="1"/>
          <p:nvPr/>
        </p:nvSpPr>
        <p:spPr>
          <a:xfrm>
            <a:off x="1200150" y="2371725"/>
            <a:ext cx="10163175" cy="3970318"/>
          </a:xfrm>
          <a:prstGeom prst="rect">
            <a:avLst/>
          </a:prstGeom>
          <a:noFill/>
        </p:spPr>
        <p:txBody>
          <a:bodyPr wrap="square" rtlCol="0">
            <a:spAutoFit/>
          </a:bodyPr>
          <a:lstStyle/>
          <a:p>
            <a:pPr marL="800100" lvl="1" indent="-342900">
              <a:buFont typeface="+mj-lt"/>
              <a:buAutoNum type="arabicPeriod"/>
            </a:pPr>
            <a:r>
              <a:rPr lang="en-US" dirty="0"/>
              <a:t>New Artificial Intelligence AI technology JV opportunity in facial recognition wearable and    machine learning imaging in x ray scanning both for Covid-19 applications</a:t>
            </a:r>
          </a:p>
          <a:p>
            <a:pPr lvl="1"/>
            <a:endParaRPr lang="en-US" dirty="0"/>
          </a:p>
          <a:p>
            <a:pPr lvl="1"/>
            <a:r>
              <a:rPr lang="en-US" dirty="0"/>
              <a:t>2.	Raising RM100 mil convertible notes for Healthcare and EMS expansions</a:t>
            </a:r>
          </a:p>
          <a:p>
            <a:pPr lvl="1"/>
            <a:endParaRPr lang="en-US" dirty="0"/>
          </a:p>
          <a:p>
            <a:pPr lvl="1"/>
            <a:r>
              <a:rPr lang="en-US" dirty="0"/>
              <a:t>3.	Both trading &amp; disposable hand-glove manufacture opportunities</a:t>
            </a:r>
          </a:p>
          <a:p>
            <a:pPr lvl="1"/>
            <a:endParaRPr lang="en-US" dirty="0"/>
          </a:p>
          <a:p>
            <a:pPr lvl="1"/>
            <a:r>
              <a:rPr lang="en-US" dirty="0"/>
              <a:t>4.	Face mask: hampered by government ceiling prices</a:t>
            </a:r>
          </a:p>
          <a:p>
            <a:pPr lvl="1"/>
            <a:endParaRPr lang="en-US" dirty="0"/>
          </a:p>
          <a:p>
            <a:pPr lvl="1"/>
            <a:r>
              <a:rPr lang="en-US" dirty="0"/>
              <a:t>5.	Face mask: exports of 4 ply surgical mask and N95 respirators</a:t>
            </a:r>
          </a:p>
          <a:p>
            <a:pPr lvl="1"/>
            <a:endParaRPr lang="en-US" dirty="0"/>
          </a:p>
          <a:p>
            <a:pPr lvl="1"/>
            <a:r>
              <a:rPr lang="en-US" dirty="0"/>
              <a:t>6.	PP melt-blown: for inhouse and for sale to other face mask makers</a:t>
            </a:r>
          </a:p>
          <a:p>
            <a:pPr marL="800100" lvl="1" indent="-342900">
              <a:buFont typeface="+mj-lt"/>
              <a:buAutoNum type="arabicPeriod"/>
            </a:pPr>
            <a:endParaRPr lang="en-US" dirty="0"/>
          </a:p>
          <a:p>
            <a:pPr lvl="1"/>
            <a:endParaRPr lang="en-MY" dirty="0"/>
          </a:p>
        </p:txBody>
      </p:sp>
    </p:spTree>
    <p:extLst>
      <p:ext uri="{BB962C8B-B14F-4D97-AF65-F5344CB8AC3E}">
        <p14:creationId xmlns:p14="http://schemas.microsoft.com/office/powerpoint/2010/main" val="107119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The Healthy Roadmap </a:t>
            </a:r>
          </a:p>
        </p:txBody>
      </p:sp>
      <p:graphicFrame>
        <p:nvGraphicFramePr>
          <p:cNvPr id="7" name="Content Placeholder 2" descr="SmartArt timeline">
            <a:extLst>
              <a:ext uri="{FF2B5EF4-FFF2-40B4-BE49-F238E27FC236}">
                <a16:creationId xmlns:a16="http://schemas.microsoft.com/office/drawing/2014/main" id="{4279E28C-3AD3-4230-B1D6-C039672D128D}"/>
              </a:ext>
            </a:extLst>
          </p:cNvPr>
          <p:cNvGraphicFramePr>
            <a:graphicFrameLocks noGrp="1"/>
          </p:cNvGraphicFramePr>
          <p:nvPr>
            <p:ph idx="1"/>
            <p:extLst>
              <p:ext uri="{D42A27DB-BD31-4B8C-83A1-F6EECF244321}">
                <p14:modId xmlns:p14="http://schemas.microsoft.com/office/powerpoint/2010/main" val="195303345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1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909-13D6-4466-867F-8E94347CF832}"/>
              </a:ext>
            </a:extLst>
          </p:cNvPr>
          <p:cNvSpPr>
            <a:spLocks noGrp="1"/>
          </p:cNvSpPr>
          <p:nvPr>
            <p:ph type="title"/>
          </p:nvPr>
        </p:nvSpPr>
        <p:spPr/>
        <p:txBody>
          <a:bodyPr>
            <a:normAutofit/>
          </a:bodyPr>
          <a:lstStyle/>
          <a:p>
            <a:r>
              <a:rPr lang="en-US" sz="2800" dirty="0"/>
              <a:t>RISKS vs OPPORTUNITIES</a:t>
            </a:r>
            <a:endParaRPr lang="en-MY" sz="2800" dirty="0"/>
          </a:p>
        </p:txBody>
      </p:sp>
      <p:sp>
        <p:nvSpPr>
          <p:cNvPr id="3" name="Content Placeholder 2">
            <a:extLst>
              <a:ext uri="{FF2B5EF4-FFF2-40B4-BE49-F238E27FC236}">
                <a16:creationId xmlns:a16="http://schemas.microsoft.com/office/drawing/2014/main" id="{75083A54-B87B-4BE6-A32D-B1A7353BC39B}"/>
              </a:ext>
            </a:extLst>
          </p:cNvPr>
          <p:cNvSpPr>
            <a:spLocks noGrp="1"/>
          </p:cNvSpPr>
          <p:nvPr>
            <p:ph idx="1"/>
          </p:nvPr>
        </p:nvSpPr>
        <p:spPr/>
        <p:txBody>
          <a:bodyPr/>
          <a:lstStyle/>
          <a:p>
            <a:pPr marL="457200" indent="-457200">
              <a:buFont typeface="+mj-lt"/>
              <a:buAutoNum type="arabicPeriod"/>
            </a:pPr>
            <a:r>
              <a:rPr lang="en-US" dirty="0"/>
              <a:t>How do we mitigate risk against an early cure and or vaccine for Covid-19?</a:t>
            </a:r>
          </a:p>
          <a:p>
            <a:pPr marL="457200" indent="-457200">
              <a:buFont typeface="+mj-lt"/>
              <a:buAutoNum type="arabicPeriod"/>
            </a:pPr>
            <a:r>
              <a:rPr lang="en-US" dirty="0"/>
              <a:t>Disposable hand-glove venture is against back to back fixed orders from convertible notes holders over 3 years</a:t>
            </a:r>
          </a:p>
          <a:p>
            <a:pPr marL="457200" indent="-457200">
              <a:buFont typeface="+mj-lt"/>
              <a:buAutoNum type="arabicPeriod"/>
            </a:pPr>
            <a:r>
              <a:rPr lang="en-US" dirty="0"/>
              <a:t>Face mask upon Halal, CE and or NIOSH certifications and signing of long term contracts only the expansion will go ahead</a:t>
            </a:r>
          </a:p>
          <a:p>
            <a:pPr marL="457200" indent="-457200">
              <a:buFont typeface="+mj-lt"/>
              <a:buAutoNum type="arabicPeriod"/>
            </a:pPr>
            <a:r>
              <a:rPr lang="en-MY" dirty="0"/>
              <a:t>PP melt-blown expansion is based on expected orders from local and overseas buyers</a:t>
            </a:r>
          </a:p>
          <a:p>
            <a:pPr marL="457200" indent="-457200">
              <a:buFont typeface="+mj-lt"/>
              <a:buAutoNum type="arabicPeriod"/>
            </a:pPr>
            <a:r>
              <a:rPr lang="en-MY" dirty="0"/>
              <a:t>PP </a:t>
            </a:r>
            <a:r>
              <a:rPr lang="en-MY" dirty="0" err="1"/>
              <a:t>spunbond</a:t>
            </a:r>
            <a:r>
              <a:rPr lang="en-MY" dirty="0"/>
              <a:t> investment is likely funded by government</a:t>
            </a:r>
          </a:p>
        </p:txBody>
      </p:sp>
    </p:spTree>
    <p:extLst>
      <p:ext uri="{BB962C8B-B14F-4D97-AF65-F5344CB8AC3E}">
        <p14:creationId xmlns:p14="http://schemas.microsoft.com/office/powerpoint/2010/main" val="110945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EF00-7B23-492E-BE07-8F30F987E9BE}"/>
              </a:ext>
            </a:extLst>
          </p:cNvPr>
          <p:cNvSpPr>
            <a:spLocks noGrp="1"/>
          </p:cNvSpPr>
          <p:nvPr>
            <p:ph type="title"/>
          </p:nvPr>
        </p:nvSpPr>
        <p:spPr/>
        <p:txBody>
          <a:bodyPr>
            <a:normAutofit/>
          </a:bodyPr>
          <a:lstStyle/>
          <a:p>
            <a:r>
              <a:rPr lang="en-US" sz="2800" dirty="0"/>
              <a:t>Notion: TECHNOLOGY + HEALTHCARE Stock</a:t>
            </a:r>
            <a:endParaRPr lang="en-MY" sz="2800" dirty="0"/>
          </a:p>
        </p:txBody>
      </p:sp>
      <p:sp>
        <p:nvSpPr>
          <p:cNvPr id="3" name="Content Placeholder 2">
            <a:extLst>
              <a:ext uri="{FF2B5EF4-FFF2-40B4-BE49-F238E27FC236}">
                <a16:creationId xmlns:a16="http://schemas.microsoft.com/office/drawing/2014/main" id="{2B99DA37-B689-4912-9748-14320370231C}"/>
              </a:ext>
            </a:extLst>
          </p:cNvPr>
          <p:cNvSpPr>
            <a:spLocks noGrp="1"/>
          </p:cNvSpPr>
          <p:nvPr>
            <p:ph idx="1"/>
          </p:nvPr>
        </p:nvSpPr>
        <p:spPr/>
        <p:txBody>
          <a:bodyPr>
            <a:normAutofit lnSpcReduction="10000"/>
          </a:bodyPr>
          <a:lstStyle/>
          <a:p>
            <a:pPr marL="457200" indent="-457200">
              <a:buFont typeface="+mj-lt"/>
              <a:buAutoNum type="arabicPeriod"/>
            </a:pPr>
            <a:r>
              <a:rPr lang="en-US" dirty="0"/>
              <a:t>Buying into the stock is buying into the future of the company</a:t>
            </a:r>
          </a:p>
          <a:p>
            <a:pPr marL="457200" indent="-457200">
              <a:buFont typeface="+mj-lt"/>
              <a:buAutoNum type="arabicPeriod"/>
            </a:pPr>
            <a:r>
              <a:rPr lang="en-US" dirty="0"/>
              <a:t>It’s Volatility has been exciting and challenging for most investors mainly arising from the free float of 60% in the market</a:t>
            </a:r>
          </a:p>
          <a:p>
            <a:pPr marL="457200" indent="-457200">
              <a:buFont typeface="+mj-lt"/>
              <a:buAutoNum type="arabicPeriod"/>
            </a:pPr>
            <a:r>
              <a:rPr lang="en-US" dirty="0"/>
              <a:t>Its New Frontier is in the Healthcare business and its performance and contribution is at early stage</a:t>
            </a:r>
          </a:p>
          <a:p>
            <a:pPr marL="457200" indent="-457200">
              <a:buFont typeface="+mj-lt"/>
              <a:buAutoNum type="arabicPeriod"/>
            </a:pPr>
            <a:r>
              <a:rPr lang="en-US" dirty="0"/>
              <a:t>Investors should think of it as a hedge against stagnation and recessionary conditions in many global markets affected by the pandemic and WHO has already indicated it will be a challenging two years before there is better recovery times</a:t>
            </a:r>
          </a:p>
          <a:p>
            <a:pPr marL="457200" indent="-457200">
              <a:buFont typeface="+mj-lt"/>
              <a:buAutoNum type="arabicPeriod"/>
            </a:pPr>
            <a:r>
              <a:rPr lang="en-US" dirty="0"/>
              <a:t>Bear in mind, the consuming economies of USA, Europe and rest of the world are all in recession and there is little signs of early recovery even if a fast tracked vaccine is found</a:t>
            </a:r>
            <a:endParaRPr lang="en-MY" dirty="0"/>
          </a:p>
        </p:txBody>
      </p:sp>
    </p:spTree>
    <p:extLst>
      <p:ext uri="{BB962C8B-B14F-4D97-AF65-F5344CB8AC3E}">
        <p14:creationId xmlns:p14="http://schemas.microsoft.com/office/powerpoint/2010/main" val="361836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20EA-41D9-4788-8B53-189F8BA1B2A7}"/>
              </a:ext>
            </a:extLst>
          </p:cNvPr>
          <p:cNvSpPr>
            <a:spLocks noGrp="1"/>
          </p:cNvSpPr>
          <p:nvPr>
            <p:ph type="title"/>
          </p:nvPr>
        </p:nvSpPr>
        <p:spPr/>
        <p:txBody>
          <a:bodyPr>
            <a:normAutofit/>
          </a:bodyPr>
          <a:lstStyle/>
          <a:p>
            <a:r>
              <a:rPr lang="en-US" sz="2800" dirty="0"/>
              <a:t>The Transformation</a:t>
            </a:r>
            <a:endParaRPr lang="en-MY" sz="2800" dirty="0"/>
          </a:p>
        </p:txBody>
      </p:sp>
      <p:sp>
        <p:nvSpPr>
          <p:cNvPr id="3" name="Content Placeholder 2">
            <a:extLst>
              <a:ext uri="{FF2B5EF4-FFF2-40B4-BE49-F238E27FC236}">
                <a16:creationId xmlns:a16="http://schemas.microsoft.com/office/drawing/2014/main" id="{31B42A7B-51A1-4B13-BFC9-507C9B69D8D5}"/>
              </a:ext>
            </a:extLst>
          </p:cNvPr>
          <p:cNvSpPr>
            <a:spLocks noGrp="1"/>
          </p:cNvSpPr>
          <p:nvPr>
            <p:ph idx="1"/>
          </p:nvPr>
        </p:nvSpPr>
        <p:spPr/>
        <p:txBody>
          <a:bodyPr/>
          <a:lstStyle/>
          <a:p>
            <a:r>
              <a:rPr lang="en-US" dirty="0"/>
              <a:t>HDD and EMS sectors in the metals technology business has good prospects as Notion is a high volume manufacturer of precision components to these MNCs</a:t>
            </a:r>
          </a:p>
          <a:p>
            <a:r>
              <a:rPr lang="en-US" dirty="0"/>
              <a:t>Going forth, Notion is transforming into a manufacturer in the Healthcare space and later spring-offs to other Industries by producing our own products and services</a:t>
            </a:r>
          </a:p>
          <a:p>
            <a:r>
              <a:rPr lang="en-US" dirty="0"/>
              <a:t>The challenge is managing the human talent assets for such a transformation</a:t>
            </a:r>
            <a:endParaRPr lang="en-MY" dirty="0"/>
          </a:p>
        </p:txBody>
      </p:sp>
    </p:spTree>
    <p:extLst>
      <p:ext uri="{BB962C8B-B14F-4D97-AF65-F5344CB8AC3E}">
        <p14:creationId xmlns:p14="http://schemas.microsoft.com/office/powerpoint/2010/main" val="33135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D19D-48BD-4966-A18B-B817B54C3875}"/>
              </a:ext>
            </a:extLst>
          </p:cNvPr>
          <p:cNvSpPr>
            <a:spLocks noGrp="1"/>
          </p:cNvSpPr>
          <p:nvPr>
            <p:ph type="title"/>
          </p:nvPr>
        </p:nvSpPr>
        <p:spPr/>
        <p:txBody>
          <a:bodyPr>
            <a:normAutofit/>
          </a:bodyPr>
          <a:lstStyle/>
          <a:p>
            <a:r>
              <a:rPr lang="en-US" sz="2800" dirty="0"/>
              <a:t>Beneficiary of China USA tensions</a:t>
            </a:r>
            <a:endParaRPr lang="en-MY" sz="2800" dirty="0"/>
          </a:p>
        </p:txBody>
      </p:sp>
      <p:sp>
        <p:nvSpPr>
          <p:cNvPr id="3" name="TextBox 2">
            <a:extLst>
              <a:ext uri="{FF2B5EF4-FFF2-40B4-BE49-F238E27FC236}">
                <a16:creationId xmlns:a16="http://schemas.microsoft.com/office/drawing/2014/main" id="{A387F644-3B93-4A32-AE90-B753A72B1D26}"/>
              </a:ext>
            </a:extLst>
          </p:cNvPr>
          <p:cNvSpPr txBox="1"/>
          <p:nvPr/>
        </p:nvSpPr>
        <p:spPr>
          <a:xfrm>
            <a:off x="1209675" y="2050832"/>
            <a:ext cx="9344025" cy="3016210"/>
          </a:xfrm>
          <a:prstGeom prst="rect">
            <a:avLst/>
          </a:prstGeom>
          <a:noFill/>
        </p:spPr>
        <p:txBody>
          <a:bodyPr wrap="square" rtlCol="0">
            <a:spAutoFit/>
          </a:bodyPr>
          <a:lstStyle/>
          <a:p>
            <a:r>
              <a:rPr lang="en-US" dirty="0"/>
              <a:t>Notion will stand to gain from the on going China USA tensions because American and its allies are acting unfriendly towards China origin goods and being in neutral ground, we become a good replacement supplier of face mask, melt-blown and hand-gloves to the West and the Middle East</a:t>
            </a:r>
          </a:p>
          <a:p>
            <a:endParaRPr lang="en-US" dirty="0"/>
          </a:p>
          <a:p>
            <a:endParaRPr lang="en-US" dirty="0"/>
          </a:p>
          <a:p>
            <a:endParaRPr lang="en-US" dirty="0"/>
          </a:p>
          <a:p>
            <a:endParaRPr lang="en-US" dirty="0"/>
          </a:p>
          <a:p>
            <a:endParaRPr lang="en-US" dirty="0"/>
          </a:p>
          <a:p>
            <a:r>
              <a:rPr lang="en-US" sz="2800" dirty="0"/>
              <a:t>Thank you</a:t>
            </a:r>
            <a:endParaRPr lang="en-MY" sz="2800" dirty="0"/>
          </a:p>
        </p:txBody>
      </p:sp>
    </p:spTree>
    <p:extLst>
      <p:ext uri="{BB962C8B-B14F-4D97-AF65-F5344CB8AC3E}">
        <p14:creationId xmlns:p14="http://schemas.microsoft.com/office/powerpoint/2010/main" val="1701233111"/>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{8EA1998F-2706-43FE-908C-194734A09BAA}tf11429527_win32</Template>
  <TotalTime>102</TotalTime>
  <Words>577</Words>
  <Application>Microsoft Office PowerPoint</Application>
  <PresentationFormat>Widescreen</PresentationFormat>
  <Paragraphs>71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Bookman Old Style</vt:lpstr>
      <vt:lpstr>Calibri</vt:lpstr>
      <vt:lpstr>Franklin Gothic Book</vt:lpstr>
      <vt:lpstr>1_RetrospectVTI</vt:lpstr>
      <vt:lpstr>The New Frontier</vt:lpstr>
      <vt:lpstr>Disappointing Q3 results</vt:lpstr>
      <vt:lpstr>New Business Considerations</vt:lpstr>
      <vt:lpstr>The Healthy Roadmap </vt:lpstr>
      <vt:lpstr>RISKS vs OPPORTUNITIES</vt:lpstr>
      <vt:lpstr>Notion: TECHNOLOGY + HEALTHCARE Stock</vt:lpstr>
      <vt:lpstr>The Transformation</vt:lpstr>
      <vt:lpstr>Beneficiary of China USA tensions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Frontier</dc:title>
  <dc:creator>60122</dc:creator>
  <cp:lastModifiedBy>60122</cp:lastModifiedBy>
  <cp:revision>14</cp:revision>
  <dcterms:created xsi:type="dcterms:W3CDTF">2020-08-25T06:57:03Z</dcterms:created>
  <dcterms:modified xsi:type="dcterms:W3CDTF">2020-08-25T08:39:27Z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